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29"/>
  </p:notesMasterIdLst>
  <p:sldIdLst>
    <p:sldId id="256" r:id="rId2"/>
    <p:sldId id="258" r:id="rId3"/>
    <p:sldId id="263" r:id="rId4"/>
    <p:sldId id="264" r:id="rId5"/>
    <p:sldId id="285" r:id="rId6"/>
    <p:sldId id="259" r:id="rId7"/>
    <p:sldId id="260" r:id="rId8"/>
    <p:sldId id="257" r:id="rId9"/>
    <p:sldId id="265" r:id="rId10"/>
    <p:sldId id="261" r:id="rId11"/>
    <p:sldId id="266" r:id="rId12"/>
    <p:sldId id="267" r:id="rId13"/>
    <p:sldId id="268" r:id="rId14"/>
    <p:sldId id="271" r:id="rId15"/>
    <p:sldId id="270" r:id="rId16"/>
    <p:sldId id="272" r:id="rId17"/>
    <p:sldId id="269" r:id="rId18"/>
    <p:sldId id="273" r:id="rId19"/>
    <p:sldId id="274" r:id="rId20"/>
    <p:sldId id="282" r:id="rId21"/>
    <p:sldId id="281" r:id="rId22"/>
    <p:sldId id="275" r:id="rId23"/>
    <p:sldId id="283" r:id="rId24"/>
    <p:sldId id="276" r:id="rId25"/>
    <p:sldId id="284" r:id="rId26"/>
    <p:sldId id="280" r:id="rId27"/>
    <p:sldId id="27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25" autoAdjust="0"/>
    <p:restoredTop sz="94667" autoAdjust="0"/>
  </p:normalViewPr>
  <p:slideViewPr>
    <p:cSldViewPr snapToGrid="0">
      <p:cViewPr>
        <p:scale>
          <a:sx n="63" d="100"/>
          <a:sy n="63" d="100"/>
        </p:scale>
        <p:origin x="72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image" Target="../media/image4.wmf"/></Relationships>
</file>

<file path=ppt/media/image1.jpeg>
</file>

<file path=ppt/media/image10.png>
</file>

<file path=ppt/media/image11.png>
</file>

<file path=ppt/media/image12.wmf>
</file>

<file path=ppt/media/image13.png>
</file>

<file path=ppt/media/image14.png>
</file>

<file path=ppt/media/image15.png>
</file>

<file path=ppt/media/image2.jpg>
</file>

<file path=ppt/media/image3.png>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CBE5-8E1E-45D7-A6EF-F6D1628B0B53}" type="datetimeFigureOut">
              <a:rPr lang="en-IL" smtClean="0"/>
              <a:t>25/07/2019</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9DAD99-C55D-4B09-BD85-541C65BFECFD}" type="slidenum">
              <a:rPr lang="en-IL" smtClean="0"/>
              <a:t>‹#›</a:t>
            </a:fld>
            <a:endParaRPr lang="en-IL"/>
          </a:p>
        </p:txBody>
      </p:sp>
    </p:spTree>
    <p:extLst>
      <p:ext uri="{BB962C8B-B14F-4D97-AF65-F5344CB8AC3E}">
        <p14:creationId xmlns:p14="http://schemas.microsoft.com/office/powerpoint/2010/main" val="2841737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jesux.es/exploiting/blueborne-android-6.0.1-english/"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jesux.es/exploiting/blueborne-android-6.0.1-english/"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https://jesux.es/exploiting/blueborne-android-6.0.1-english/</a:t>
            </a:r>
            <a:endParaRPr lang="en-IL" dirty="0"/>
          </a:p>
        </p:txBody>
      </p:sp>
      <p:sp>
        <p:nvSpPr>
          <p:cNvPr id="4" name="Slide Number Placeholder 3"/>
          <p:cNvSpPr>
            <a:spLocks noGrp="1"/>
          </p:cNvSpPr>
          <p:nvPr>
            <p:ph type="sldNum" sz="quarter" idx="5"/>
          </p:nvPr>
        </p:nvSpPr>
        <p:spPr/>
        <p:txBody>
          <a:bodyPr/>
          <a:lstStyle/>
          <a:p>
            <a:fld id="{4C9DAD99-C55D-4B09-BD85-541C65BFECFD}" type="slidenum">
              <a:rPr lang="en-IL" smtClean="0"/>
              <a:t>5</a:t>
            </a:fld>
            <a:endParaRPr lang="en-IL"/>
          </a:p>
        </p:txBody>
      </p:sp>
    </p:spTree>
    <p:extLst>
      <p:ext uri="{BB962C8B-B14F-4D97-AF65-F5344CB8AC3E}">
        <p14:creationId xmlns:p14="http://schemas.microsoft.com/office/powerpoint/2010/main" val="20059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https://jesux.es/exploiting/blueborne-android-6.0.1-english/</a:t>
            </a:r>
            <a:endParaRPr lang="en-IL" dirty="0"/>
          </a:p>
        </p:txBody>
      </p:sp>
      <p:sp>
        <p:nvSpPr>
          <p:cNvPr id="4" name="Slide Number Placeholder 3"/>
          <p:cNvSpPr>
            <a:spLocks noGrp="1"/>
          </p:cNvSpPr>
          <p:nvPr>
            <p:ph type="sldNum" sz="quarter" idx="5"/>
          </p:nvPr>
        </p:nvSpPr>
        <p:spPr/>
        <p:txBody>
          <a:bodyPr/>
          <a:lstStyle/>
          <a:p>
            <a:fld id="{4C9DAD99-C55D-4B09-BD85-541C65BFECFD}" type="slidenum">
              <a:rPr lang="en-IL" smtClean="0"/>
              <a:t>6</a:t>
            </a:fld>
            <a:endParaRPr lang="en-IL"/>
          </a:p>
        </p:txBody>
      </p:sp>
    </p:spTree>
    <p:extLst>
      <p:ext uri="{BB962C8B-B14F-4D97-AF65-F5344CB8AC3E}">
        <p14:creationId xmlns:p14="http://schemas.microsoft.com/office/powerpoint/2010/main" val="2993787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9DAD99-C55D-4B09-BD85-541C65BFECFD}" type="slidenum">
              <a:rPr lang="en-IL" smtClean="0"/>
              <a:t>12</a:t>
            </a:fld>
            <a:endParaRPr lang="en-IL"/>
          </a:p>
        </p:txBody>
      </p:sp>
    </p:spTree>
    <p:extLst>
      <p:ext uri="{BB962C8B-B14F-4D97-AF65-F5344CB8AC3E}">
        <p14:creationId xmlns:p14="http://schemas.microsoft.com/office/powerpoint/2010/main" val="16381867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4C9DAD99-C55D-4B09-BD85-541C65BFECFD}" type="slidenum">
              <a:rPr lang="en-IL" smtClean="0"/>
              <a:t>20</a:t>
            </a:fld>
            <a:endParaRPr lang="en-IL"/>
          </a:p>
        </p:txBody>
      </p:sp>
    </p:spTree>
    <p:extLst>
      <p:ext uri="{BB962C8B-B14F-4D97-AF65-F5344CB8AC3E}">
        <p14:creationId xmlns:p14="http://schemas.microsoft.com/office/powerpoint/2010/main" val="20277358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DDA51639-B2D6-4652-B8C3-1B4C224A7BAF}" type="datetimeFigureOut">
              <a:rPr lang="en-US" dirty="0"/>
              <a:t>7/25/2019</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1A6AA8-A04B-4104-9AE2-BD48D340E27F}" type="datetimeFigureOut">
              <a:rPr lang="en-US" dirty="0"/>
              <a:t>7/25/2019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E0BF79-FAC6-4A96-8DE1-F7B82E2E1652}" type="datetimeFigureOut">
              <a:rPr lang="en-US" dirty="0"/>
              <a:t>7/25/2019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FF5DD9-2C52-442D-92E2-8072C0C3D7CD}" type="datetimeFigureOut">
              <a:rPr lang="en-US" dirty="0"/>
              <a:t>7/25/2019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44961B7-6B89-48AB-966F-622E2788EECC}" type="datetimeFigureOut">
              <a:rPr lang="en-US" dirty="0"/>
              <a:t>7/25/2019</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dirty="0"/>
              <a:t>7/25/2019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dirty="0"/>
              <a:t>7/25/2019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dirty="0"/>
              <a:t>7/25/2019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dirty="0"/>
              <a:t>7/25/2019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1CF131DD-A141-4471-BCF9-C6073EDD7E20}" type="datetimeFigureOut">
              <a:rPr lang="en-US" dirty="0"/>
              <a:t>7/25/2019</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AB334A90-EB03-42F3-8859-2C2B2724C058}" type="datetimeFigureOut">
              <a:rPr lang="en-US" dirty="0"/>
              <a:t>7/25/2019</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BC48EC7-AF6A-48D3-8284-14BACBEBDD84}" type="datetimeFigureOut">
              <a:rPr lang="en-US" dirty="0"/>
              <a:t>7/25/2019</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wireless-network-safety/BT"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2.wmf"/><Relationship Id="rId5" Type="http://schemas.openxmlformats.org/officeDocument/2006/relationships/oleObject" Target="../embeddings/oleObject3.bin"/><Relationship Id="rId4" Type="http://schemas.openxmlformats.org/officeDocument/2006/relationships/image" Target="../media/image4.w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wireless-network-safety/BT_2"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wireless-network-safety/WiFi"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4.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7AA88-29D1-4798-BAF9-9AA1495D96B0}"/>
              </a:ext>
            </a:extLst>
          </p:cNvPr>
          <p:cNvSpPr>
            <a:spLocks noGrp="1"/>
          </p:cNvSpPr>
          <p:nvPr>
            <p:ph type="ctrTitle"/>
          </p:nvPr>
        </p:nvSpPr>
        <p:spPr/>
        <p:txBody>
          <a:bodyPr/>
          <a:lstStyle/>
          <a:p>
            <a:r>
              <a:rPr lang="he-IL" dirty="0"/>
              <a:t>פרויקט סיום: הגנת רשתות</a:t>
            </a:r>
            <a:endParaRPr lang="en-IL" dirty="0"/>
          </a:p>
        </p:txBody>
      </p:sp>
      <p:sp>
        <p:nvSpPr>
          <p:cNvPr id="3" name="Subtitle 2">
            <a:extLst>
              <a:ext uri="{FF2B5EF4-FFF2-40B4-BE49-F238E27FC236}">
                <a16:creationId xmlns:a16="http://schemas.microsoft.com/office/drawing/2014/main" id="{C954481B-466F-49DF-90B4-24249217CB81}"/>
              </a:ext>
            </a:extLst>
          </p:cNvPr>
          <p:cNvSpPr>
            <a:spLocks noGrp="1"/>
          </p:cNvSpPr>
          <p:nvPr>
            <p:ph type="subTitle" idx="1"/>
          </p:nvPr>
        </p:nvSpPr>
        <p:spPr/>
        <p:txBody>
          <a:bodyPr/>
          <a:lstStyle/>
          <a:p>
            <a:endParaRPr lang="en-IL" dirty="0"/>
          </a:p>
        </p:txBody>
      </p:sp>
    </p:spTree>
    <p:extLst>
      <p:ext uri="{BB962C8B-B14F-4D97-AF65-F5344CB8AC3E}">
        <p14:creationId xmlns:p14="http://schemas.microsoft.com/office/powerpoint/2010/main" val="609435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21F94AD-66C5-494F-ACE5-1A9C7C6EA83D}"/>
              </a:ext>
            </a:extLst>
          </p:cNvPr>
          <p:cNvPicPr>
            <a:picLocks noChangeAspect="1"/>
          </p:cNvPicPr>
          <p:nvPr/>
        </p:nvPicPr>
        <p:blipFill rotWithShape="1">
          <a:blip r:embed="rId2"/>
          <a:srcRect t="7914" r="51994" b="6464"/>
          <a:stretch/>
        </p:blipFill>
        <p:spPr>
          <a:xfrm>
            <a:off x="914399" y="366438"/>
            <a:ext cx="6105237" cy="6125124"/>
          </a:xfrm>
          <a:prstGeom prst="rect">
            <a:avLst/>
          </a:prstGeom>
        </p:spPr>
      </p:pic>
      <p:sp>
        <p:nvSpPr>
          <p:cNvPr id="11" name="Rectangle 10">
            <a:extLst>
              <a:ext uri="{FF2B5EF4-FFF2-40B4-BE49-F238E27FC236}">
                <a16:creationId xmlns:a16="http://schemas.microsoft.com/office/drawing/2014/main" id="{A6549290-52F6-4D8D-9710-0B39591BF0CA}"/>
              </a:ext>
            </a:extLst>
          </p:cNvPr>
          <p:cNvSpPr/>
          <p:nvPr/>
        </p:nvSpPr>
        <p:spPr>
          <a:xfrm>
            <a:off x="951344" y="2817087"/>
            <a:ext cx="5440219" cy="29556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2" name="TextBox 11">
            <a:extLst>
              <a:ext uri="{FF2B5EF4-FFF2-40B4-BE49-F238E27FC236}">
                <a16:creationId xmlns:a16="http://schemas.microsoft.com/office/drawing/2014/main" id="{873CD428-E045-4E1F-8D38-D4E1EE5BFFDF}"/>
              </a:ext>
            </a:extLst>
          </p:cNvPr>
          <p:cNvSpPr txBox="1"/>
          <p:nvPr/>
        </p:nvSpPr>
        <p:spPr>
          <a:xfrm>
            <a:off x="7970982" y="1958109"/>
            <a:ext cx="3445164" cy="3693319"/>
          </a:xfrm>
          <a:prstGeom prst="rect">
            <a:avLst/>
          </a:prstGeom>
          <a:noFill/>
        </p:spPr>
        <p:txBody>
          <a:bodyPr wrap="square" rtlCol="0">
            <a:spAutoFit/>
          </a:bodyPr>
          <a:lstStyle/>
          <a:p>
            <a:pPr algn="r" rtl="1"/>
            <a:r>
              <a:rPr lang="he-IL" u="sng" dirty="0"/>
              <a:t>ניתן לראות את הפרטים הבאים</a:t>
            </a:r>
            <a:r>
              <a:rPr lang="he-IL" dirty="0"/>
              <a:t>:</a:t>
            </a:r>
          </a:p>
          <a:p>
            <a:pPr algn="r" rtl="1"/>
            <a:endParaRPr lang="he-IL" sz="900" dirty="0"/>
          </a:p>
          <a:p>
            <a:pPr marL="285750" indent="-285750" algn="r" rtl="1">
              <a:buFontTx/>
              <a:buChar char="-"/>
            </a:pPr>
            <a:r>
              <a:rPr lang="he-IL" dirty="0"/>
              <a:t>כתובת </a:t>
            </a:r>
            <a:r>
              <a:rPr lang="en-US" dirty="0"/>
              <a:t>MAC</a:t>
            </a:r>
            <a:r>
              <a:rPr lang="he-IL" dirty="0"/>
              <a:t> רכיב הרשת תחת </a:t>
            </a:r>
            <a:r>
              <a:rPr lang="en-US" dirty="0"/>
              <a:t>BSSID</a:t>
            </a:r>
            <a:endParaRPr lang="he-IL" dirty="0"/>
          </a:p>
          <a:p>
            <a:pPr marL="285750" indent="-285750" algn="r" rtl="1">
              <a:buFontTx/>
              <a:buChar char="-"/>
            </a:pPr>
            <a:r>
              <a:rPr lang="he-IL" dirty="0"/>
              <a:t>שם רכיב הרשת תחת </a:t>
            </a:r>
            <a:r>
              <a:rPr lang="en-US" dirty="0"/>
              <a:t>SSID</a:t>
            </a:r>
            <a:endParaRPr lang="he-IL" dirty="0"/>
          </a:p>
          <a:p>
            <a:pPr marL="285750" indent="-285750" algn="r" rtl="1">
              <a:buFontTx/>
              <a:buChar char="-"/>
            </a:pPr>
            <a:r>
              <a:rPr lang="he-IL" dirty="0"/>
              <a:t>סוג ההצפנה תחת </a:t>
            </a:r>
            <a:r>
              <a:rPr lang="en-US" dirty="0"/>
              <a:t>CRYPTO</a:t>
            </a:r>
          </a:p>
          <a:p>
            <a:pPr marL="285750" indent="-285750" algn="r" rtl="1">
              <a:buFontTx/>
              <a:buChar char="-"/>
            </a:pPr>
            <a:r>
              <a:rPr lang="he-IL" dirty="0"/>
              <a:t>הערוץ שבו התגלתה הרשת תחת </a:t>
            </a:r>
            <a:r>
              <a:rPr lang="en-US" dirty="0"/>
              <a:t>CHANNEL</a:t>
            </a:r>
            <a:endParaRPr lang="he-IL" dirty="0"/>
          </a:p>
          <a:p>
            <a:pPr marL="285750" indent="-285750" algn="r" rtl="1">
              <a:buFontTx/>
              <a:buChar char="-"/>
            </a:pPr>
            <a:endParaRPr lang="he-IL" dirty="0"/>
          </a:p>
          <a:p>
            <a:pPr algn="r" rtl="1"/>
            <a:endParaRPr lang="he-IL" dirty="0"/>
          </a:p>
          <a:p>
            <a:pPr algn="r" rtl="1"/>
            <a:r>
              <a:rPr lang="he-IL" dirty="0"/>
              <a:t>כעת עלינו לבחור ברשת אליה אנו רוצים להיכנס.</a:t>
            </a:r>
          </a:p>
          <a:p>
            <a:pPr marL="285750" indent="-285750" algn="r" rtl="1">
              <a:buFontTx/>
              <a:buChar char="-"/>
            </a:pPr>
            <a:endParaRPr lang="en-IL" dirty="0"/>
          </a:p>
        </p:txBody>
      </p:sp>
    </p:spTree>
    <p:extLst>
      <p:ext uri="{BB962C8B-B14F-4D97-AF65-F5344CB8AC3E}">
        <p14:creationId xmlns:p14="http://schemas.microsoft.com/office/powerpoint/2010/main" val="3268555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ראשון: הגנה מפני השלב הראשון</a:t>
            </a:r>
            <a:endParaRPr lang="en-IL" dirty="0"/>
          </a:p>
        </p:txBody>
      </p:sp>
      <p:sp>
        <p:nvSpPr>
          <p:cNvPr id="3" name="Content Placeholder 2">
            <a:extLst>
              <a:ext uri="{FF2B5EF4-FFF2-40B4-BE49-F238E27FC236}">
                <a16:creationId xmlns:a16="http://schemas.microsoft.com/office/drawing/2014/main" id="{951B8E9F-B5DE-4538-9C91-6E40F8D05C5A}"/>
              </a:ext>
            </a:extLst>
          </p:cNvPr>
          <p:cNvSpPr>
            <a:spLocks noGrp="1"/>
          </p:cNvSpPr>
          <p:nvPr>
            <p:ph idx="1"/>
          </p:nvPr>
        </p:nvSpPr>
        <p:spPr/>
        <p:txBody>
          <a:bodyPr/>
          <a:lstStyle/>
          <a:p>
            <a:pPr algn="r" rtl="1"/>
            <a:r>
              <a:rPr lang="he-IL" dirty="0"/>
              <a:t>כעת נרצה להראות עבור כל שלב איך ניתן לבצע הגנה מפני התקפות העושות שימוש בדברים שהשתמשנו בהם.</a:t>
            </a:r>
          </a:p>
          <a:p>
            <a:pPr algn="r" rtl="1"/>
            <a:r>
              <a:rPr lang="he-IL" dirty="0"/>
              <a:t>לגבי השלב הראשון שבו סרקנו את הרשתות סביבנו, נוכל להגן על הרשת בדרכים הבאות:</a:t>
            </a:r>
          </a:p>
          <a:p>
            <a:pPr lvl="1" algn="r" rtl="1"/>
            <a:r>
              <a:rPr lang="he-IL" sz="1800" dirty="0"/>
              <a:t>בכך שנסתיר את שם הרשת (כלומר ה-</a:t>
            </a:r>
            <a:r>
              <a:rPr lang="en-US" sz="1800" dirty="0"/>
              <a:t>SSID</a:t>
            </a:r>
            <a:r>
              <a:rPr lang="he-IL" sz="1800" dirty="0"/>
              <a:t>) ע"י שינוי ההגדרות ב-</a:t>
            </a:r>
            <a:r>
              <a:rPr lang="en-US" sz="1800" dirty="0"/>
              <a:t>router</a:t>
            </a:r>
            <a:r>
              <a:rPr lang="he-IL" sz="1800" dirty="0"/>
              <a:t> שלנו. דבר זה יגרום לתוקף להעלות חשד ברשת שלה אין שם שכן זוהי לא הנורמה.</a:t>
            </a:r>
          </a:p>
          <a:p>
            <a:pPr lvl="1" algn="r" rtl="1"/>
            <a:r>
              <a:rPr lang="he-IL" sz="1800" dirty="0"/>
              <a:t>רוב הרכיבים של רשתות </a:t>
            </a:r>
            <a:r>
              <a:rPr lang="en-US" sz="1800" dirty="0"/>
              <a:t>Wi-Fi</a:t>
            </a:r>
            <a:r>
              <a:rPr lang="pt-BR" sz="1800" dirty="0"/>
              <a:t> </a:t>
            </a:r>
            <a:r>
              <a:rPr lang="he-IL" sz="1800" dirty="0"/>
              <a:t> משתמשים בטווח התדרים 2.4 (2.401-2.495) המקובל והזול יותר, משום שהינו גם ישן יותר. אם נעבור להשתמש בטווח התדרים 5, הסיכוי לתקיפה יקטן מאחר והשימוש בו מצומצם מאוד. לדוג' אנו עשינו שימוש ברכיב </a:t>
            </a:r>
            <a:r>
              <a:rPr lang="en-US" sz="1800" dirty="0"/>
              <a:t>TL-WN722N</a:t>
            </a:r>
            <a:r>
              <a:rPr lang="he-IL" sz="1800" dirty="0"/>
              <a:t> אשר עובד בטווח התדרים 2.4.</a:t>
            </a:r>
          </a:p>
          <a:p>
            <a:pPr lvl="1" algn="r" rtl="1"/>
            <a:r>
              <a:rPr lang="he-IL" sz="1800" dirty="0"/>
              <a:t>הגדרת </a:t>
            </a:r>
            <a:r>
              <a:rPr lang="en-US" sz="1800" dirty="0"/>
              <a:t>whitelist</a:t>
            </a:r>
            <a:r>
              <a:rPr lang="he-IL" sz="1800" dirty="0"/>
              <a:t> על ה-</a:t>
            </a:r>
            <a:r>
              <a:rPr lang="en-US" sz="1800" dirty="0"/>
              <a:t>router</a:t>
            </a:r>
            <a:r>
              <a:rPr lang="he-IL" sz="1800" dirty="0"/>
              <a:t> וכמות רכיבים שיכולים להתחבר בזמן נתון. הגבלות אלה יכולות לעזור לנו גם לבצע מעקב מחמיר על הרשת שלנו.</a:t>
            </a:r>
          </a:p>
          <a:p>
            <a:pPr algn="r" rtl="1"/>
            <a:r>
              <a:rPr lang="he-IL" dirty="0"/>
              <a:t>יש לשים לב שכמובן שום הגנה לא מגנה עלינו במאת האחוזים.</a:t>
            </a:r>
          </a:p>
          <a:p>
            <a:pPr algn="r" rtl="1"/>
            <a:endParaRPr lang="he-IL" dirty="0"/>
          </a:p>
        </p:txBody>
      </p:sp>
    </p:spTree>
    <p:extLst>
      <p:ext uri="{BB962C8B-B14F-4D97-AF65-F5344CB8AC3E}">
        <p14:creationId xmlns:p14="http://schemas.microsoft.com/office/powerpoint/2010/main" val="31519286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שני: כניסה לרשת שבחרנו</a:t>
            </a:r>
            <a:endParaRPr lang="en-IL" dirty="0"/>
          </a:p>
        </p:txBody>
      </p:sp>
      <p:sp>
        <p:nvSpPr>
          <p:cNvPr id="3" name="Content Placeholder 2">
            <a:extLst>
              <a:ext uri="{FF2B5EF4-FFF2-40B4-BE49-F238E27FC236}">
                <a16:creationId xmlns:a16="http://schemas.microsoft.com/office/drawing/2014/main" id="{951B8E9F-B5DE-4538-9C91-6E40F8D05C5A}"/>
              </a:ext>
            </a:extLst>
          </p:cNvPr>
          <p:cNvSpPr>
            <a:spLocks noGrp="1"/>
          </p:cNvSpPr>
          <p:nvPr>
            <p:ph idx="1"/>
          </p:nvPr>
        </p:nvSpPr>
        <p:spPr/>
        <p:txBody>
          <a:bodyPr/>
          <a:lstStyle/>
          <a:p>
            <a:pPr algn="r" rtl="1"/>
            <a:r>
              <a:rPr lang="he-IL" dirty="0"/>
              <a:t>בשלב זה, לאחר שבחרנו את הרשת אליה אנו מעוניינים להיכנס בשלב הקודם, נרצה להתאמת אל מול ה-</a:t>
            </a:r>
            <a:r>
              <a:rPr lang="en-US" dirty="0"/>
              <a:t>router</a:t>
            </a:r>
            <a:r>
              <a:rPr lang="he-IL" dirty="0"/>
              <a:t>.</a:t>
            </a:r>
          </a:p>
          <a:p>
            <a:pPr algn="r" rtl="1"/>
            <a:r>
              <a:rPr lang="he-IL" dirty="0"/>
              <a:t>במקרה שבו אין סיסמא לרכיב הרשת: הכניסה מבוצעת מיידית ובקלות ואין צורך לבצע דבר מלבד בחירת הרשת אליה אנו רוצים להיכנס.</a:t>
            </a:r>
          </a:p>
          <a:p>
            <a:pPr algn="r" rtl="1"/>
            <a:r>
              <a:rPr lang="he-IL" dirty="0"/>
              <a:t>במקרה שבו מוגדרת סיסמא לרכיב הרשת: בחרנו לבצע ניחוש סיסמאות.</a:t>
            </a:r>
          </a:p>
          <a:p>
            <a:pPr algn="r" rtl="1"/>
            <a:r>
              <a:rPr lang="he-IL" dirty="0"/>
              <a:t>לשם כך יש כמה דרכים, שתי המרכזיות הן: </a:t>
            </a:r>
          </a:p>
          <a:p>
            <a:pPr lvl="1" algn="r" rtl="1"/>
            <a:r>
              <a:rPr lang="en-US" dirty="0"/>
              <a:t>Brute force</a:t>
            </a:r>
            <a:r>
              <a:rPr lang="pt-BR" dirty="0"/>
              <a:t> </a:t>
            </a:r>
            <a:r>
              <a:rPr lang="he-IL" dirty="0"/>
              <a:t> בעזרת הסנפת התעבורה ומציאת </a:t>
            </a:r>
            <a:r>
              <a:rPr lang="en-US" dirty="0"/>
              <a:t>hash</a:t>
            </a:r>
            <a:r>
              <a:rPr lang="he-IL" dirty="0"/>
              <a:t> של הסיסמא בתעבורה</a:t>
            </a:r>
            <a:r>
              <a:rPr lang="en-US" dirty="0"/>
              <a:t>/</a:t>
            </a:r>
          </a:p>
          <a:p>
            <a:pPr lvl="1" algn="r" rtl="1"/>
            <a:r>
              <a:rPr lang="he-IL" dirty="0"/>
              <a:t>שימוש בכלי כדוגמת </a:t>
            </a:r>
            <a:r>
              <a:rPr lang="en-US" dirty="0"/>
              <a:t>Wifiphisher</a:t>
            </a:r>
            <a:r>
              <a:rPr lang="he-IL" dirty="0"/>
              <a:t>, כלי מוכן אשר מדמה חיבור של מחשב למשל לרשת </a:t>
            </a:r>
            <a:r>
              <a:rPr lang="en-US" dirty="0" err="1"/>
              <a:t>wifi</a:t>
            </a:r>
            <a:r>
              <a:rPr lang="he-IL" dirty="0"/>
              <a:t> וכך גונב את הסיסמא שהמשתמש מקליד (ממש כמו </a:t>
            </a:r>
            <a:r>
              <a:rPr lang="en-US" dirty="0"/>
              <a:t>Phishing</a:t>
            </a:r>
            <a:r>
              <a:rPr lang="he-IL" dirty="0"/>
              <a:t> שניתן לראות באתרים, אך כאן מיוחד לחלונית החיבור לרשתות </a:t>
            </a:r>
            <a:r>
              <a:rPr lang="en-US" dirty="0" err="1"/>
              <a:t>wifi</a:t>
            </a:r>
            <a:r>
              <a:rPr lang="he-IL" dirty="0"/>
              <a:t>).</a:t>
            </a:r>
          </a:p>
          <a:p>
            <a:pPr algn="r" rtl="1"/>
            <a:r>
              <a:rPr lang="he-IL" dirty="0"/>
              <a:t>השיטה אותה בחרנו לבצע היא </a:t>
            </a:r>
            <a:r>
              <a:rPr lang="en-US" dirty="0"/>
              <a:t>Brute force</a:t>
            </a:r>
            <a:r>
              <a:rPr lang="he-IL" dirty="0"/>
              <a:t>.</a:t>
            </a:r>
          </a:p>
          <a:p>
            <a:pPr algn="r" rtl="1"/>
            <a:r>
              <a:rPr lang="he-IL" dirty="0"/>
              <a:t>כיצד עשינו זאת?</a:t>
            </a:r>
          </a:p>
        </p:txBody>
      </p:sp>
    </p:spTree>
    <p:extLst>
      <p:ext uri="{BB962C8B-B14F-4D97-AF65-F5344CB8AC3E}">
        <p14:creationId xmlns:p14="http://schemas.microsoft.com/office/powerpoint/2010/main" val="2798931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שני: כניסה לרשת שבחרנו</a:t>
            </a:r>
            <a:endParaRPr lang="en-IL" dirty="0"/>
          </a:p>
        </p:txBody>
      </p:sp>
      <p:sp>
        <p:nvSpPr>
          <p:cNvPr id="3" name="Content Placeholder 2">
            <a:extLst>
              <a:ext uri="{FF2B5EF4-FFF2-40B4-BE49-F238E27FC236}">
                <a16:creationId xmlns:a16="http://schemas.microsoft.com/office/drawing/2014/main" id="{951B8E9F-B5DE-4538-9C91-6E40F8D05C5A}"/>
              </a:ext>
            </a:extLst>
          </p:cNvPr>
          <p:cNvSpPr>
            <a:spLocks noGrp="1"/>
          </p:cNvSpPr>
          <p:nvPr>
            <p:ph idx="1"/>
          </p:nvPr>
        </p:nvSpPr>
        <p:spPr/>
        <p:txBody>
          <a:bodyPr>
            <a:normAutofit/>
          </a:bodyPr>
          <a:lstStyle/>
          <a:p>
            <a:pPr algn="r" rtl="1"/>
            <a:r>
              <a:rPr lang="he-IL" dirty="0"/>
              <a:t>שלב הכניסה לרשת מורכב בעצמו מכמה תהליכים שונים שיש לבצע.</a:t>
            </a:r>
          </a:p>
          <a:p>
            <a:pPr marL="342900" indent="-342900" algn="r" rtl="1">
              <a:buAutoNum type="arabicPeriod"/>
            </a:pPr>
            <a:r>
              <a:rPr lang="he-IL" dirty="0"/>
              <a:t>ראשית, יש לבצע הסנפה של התעבורה על מנת למצוא </a:t>
            </a:r>
            <a:r>
              <a:rPr lang="en-US" dirty="0"/>
              <a:t>hash</a:t>
            </a:r>
            <a:r>
              <a:rPr lang="he-IL" dirty="0"/>
              <a:t> של סיסמת ההתחברות לרשת. לשם כך אנו משתמשים ב-</a:t>
            </a:r>
            <a:r>
              <a:rPr lang="en-US" dirty="0"/>
              <a:t>airodump</a:t>
            </a:r>
            <a:r>
              <a:rPr lang="he-IL" dirty="0"/>
              <a:t>. בחרנו ב-</a:t>
            </a:r>
            <a:r>
              <a:rPr lang="en-US" dirty="0"/>
              <a:t>airodump</a:t>
            </a:r>
            <a:r>
              <a:rPr lang="he-IL" dirty="0"/>
              <a:t> (לעומת </a:t>
            </a:r>
            <a:r>
              <a:rPr lang="en-US" dirty="0"/>
              <a:t>Wireshark</a:t>
            </a:r>
            <a:r>
              <a:rPr lang="he-IL" dirty="0"/>
              <a:t> ונוספים) משום שהוא מציג מיד את ה-</a:t>
            </a:r>
            <a:r>
              <a:rPr lang="en-US" dirty="0"/>
              <a:t>handshake</a:t>
            </a:r>
            <a:r>
              <a:rPr lang="pt-BR" dirty="0"/>
              <a:t> </a:t>
            </a:r>
            <a:r>
              <a:rPr lang="he-IL" dirty="0"/>
              <a:t> הראשון שהוא מוצא.</a:t>
            </a:r>
            <a:endParaRPr lang="en-US" dirty="0"/>
          </a:p>
          <a:p>
            <a:pPr marL="342900" indent="-342900" algn="r" rtl="1">
              <a:buAutoNum type="arabicPeriod"/>
            </a:pPr>
            <a:r>
              <a:rPr lang="he-IL" dirty="0"/>
              <a:t>כעת ישנן שתי אופציות לכך שנסניף את ה-</a:t>
            </a:r>
            <a:r>
              <a:rPr lang="en-US" dirty="0"/>
              <a:t>hash</a:t>
            </a:r>
            <a:r>
              <a:rPr lang="he-IL" dirty="0"/>
              <a:t> של הסיסמא.</a:t>
            </a:r>
          </a:p>
          <a:p>
            <a:pPr marL="617220" lvl="1" indent="-342900" algn="r" rtl="1">
              <a:buAutoNum type="arabicPeriod"/>
            </a:pPr>
            <a:r>
              <a:rPr lang="he-IL" dirty="0"/>
              <a:t>אם ישנה התחברות של משתמש כלשהו לרשת. אם כן, מיד נראה באמצעות ה-</a:t>
            </a:r>
            <a:r>
              <a:rPr lang="en-US" dirty="0"/>
              <a:t>airodump</a:t>
            </a:r>
            <a:r>
              <a:rPr lang="he-IL" dirty="0"/>
              <a:t> את ה-</a:t>
            </a:r>
            <a:r>
              <a:rPr lang="en-US" dirty="0"/>
              <a:t>handshake</a:t>
            </a:r>
            <a:r>
              <a:rPr lang="he-IL" dirty="0"/>
              <a:t>.</a:t>
            </a:r>
            <a:endParaRPr lang="pt-BR" dirty="0"/>
          </a:p>
          <a:p>
            <a:pPr marL="617220" lvl="1" indent="-342900" algn="r" rtl="1">
              <a:buAutoNum type="arabicPeriod"/>
            </a:pPr>
            <a:r>
              <a:rPr lang="he-IL" dirty="0"/>
              <a:t>אם אין התחברות, או שלא נרצה לחכות להתחברות, ניזום כזו בעצמנו. נבצע זאת באמצעות תקיפת </a:t>
            </a:r>
            <a:r>
              <a:rPr lang="en-US" dirty="0"/>
              <a:t>de-authentication</a:t>
            </a:r>
            <a:r>
              <a:rPr lang="he-IL" dirty="0"/>
              <a:t> כפי שעשינו במטלה הראשונה בקורס, וברגע שנסיים את התקיפה רוב הסיכויים שהמכשיר אותו ניתקנו מהרשת יבצע חיבור מחדש אליה.</a:t>
            </a:r>
          </a:p>
          <a:p>
            <a:pPr algn="r" rtl="1"/>
            <a:endParaRPr lang="he-IL" dirty="0"/>
          </a:p>
        </p:txBody>
      </p:sp>
    </p:spTree>
    <p:extLst>
      <p:ext uri="{BB962C8B-B14F-4D97-AF65-F5344CB8AC3E}">
        <p14:creationId xmlns:p14="http://schemas.microsoft.com/office/powerpoint/2010/main" val="2640666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שני: כניסה לרשת שבחרנו</a:t>
            </a:r>
            <a:endParaRPr lang="en-IL" dirty="0"/>
          </a:p>
        </p:txBody>
      </p:sp>
      <p:pic>
        <p:nvPicPr>
          <p:cNvPr id="7" name="Picture 6">
            <a:extLst>
              <a:ext uri="{FF2B5EF4-FFF2-40B4-BE49-F238E27FC236}">
                <a16:creationId xmlns:a16="http://schemas.microsoft.com/office/drawing/2014/main" id="{B7326777-9BA9-4F20-B3A9-F5639035FB4C}"/>
              </a:ext>
            </a:extLst>
          </p:cNvPr>
          <p:cNvPicPr>
            <a:picLocks noChangeAspect="1"/>
          </p:cNvPicPr>
          <p:nvPr/>
        </p:nvPicPr>
        <p:blipFill rotWithShape="1">
          <a:blip r:embed="rId2"/>
          <a:srcRect r="54860" b="51447"/>
          <a:stretch/>
        </p:blipFill>
        <p:spPr>
          <a:xfrm>
            <a:off x="592556" y="1958109"/>
            <a:ext cx="6833064" cy="4134219"/>
          </a:xfrm>
          <a:prstGeom prst="rect">
            <a:avLst/>
          </a:prstGeom>
        </p:spPr>
      </p:pic>
      <p:sp>
        <p:nvSpPr>
          <p:cNvPr id="8" name="TextBox 7">
            <a:extLst>
              <a:ext uri="{FF2B5EF4-FFF2-40B4-BE49-F238E27FC236}">
                <a16:creationId xmlns:a16="http://schemas.microsoft.com/office/drawing/2014/main" id="{46CC89D8-40C0-4AC2-A455-999E67CCF96A}"/>
              </a:ext>
            </a:extLst>
          </p:cNvPr>
          <p:cNvSpPr txBox="1"/>
          <p:nvPr/>
        </p:nvSpPr>
        <p:spPr>
          <a:xfrm>
            <a:off x="8588649" y="2869604"/>
            <a:ext cx="2536551" cy="2308324"/>
          </a:xfrm>
          <a:prstGeom prst="rect">
            <a:avLst/>
          </a:prstGeom>
          <a:noFill/>
        </p:spPr>
        <p:txBody>
          <a:bodyPr wrap="square" rtlCol="0">
            <a:spAutoFit/>
          </a:bodyPr>
          <a:lstStyle/>
          <a:p>
            <a:pPr algn="r" rtl="1"/>
            <a:r>
              <a:rPr lang="he-IL" dirty="0"/>
              <a:t>בתמונה זו ניתן לראות </a:t>
            </a:r>
            <a:r>
              <a:rPr lang="en-US" dirty="0"/>
              <a:t>handshake</a:t>
            </a:r>
            <a:r>
              <a:rPr lang="he-IL" dirty="0"/>
              <a:t> אשר נקלט בין ה-</a:t>
            </a:r>
            <a:r>
              <a:rPr lang="en-US" dirty="0"/>
              <a:t>router</a:t>
            </a:r>
            <a:r>
              <a:rPr lang="he-IL" dirty="0"/>
              <a:t> של הרשת הנבחרת למכשיר כלשהו.</a:t>
            </a:r>
          </a:p>
          <a:p>
            <a:pPr algn="r" rtl="1"/>
            <a:endParaRPr lang="he-IL" dirty="0"/>
          </a:p>
          <a:p>
            <a:pPr algn="r" rtl="1"/>
            <a:r>
              <a:rPr lang="he-IL" dirty="0"/>
              <a:t>בהמשך ניתן לראות אילו מכשירים מחוברים לרשת שבחרנו.</a:t>
            </a:r>
            <a:endParaRPr lang="en-IL" dirty="0"/>
          </a:p>
        </p:txBody>
      </p:sp>
      <p:sp>
        <p:nvSpPr>
          <p:cNvPr id="3" name="Rectangle 2">
            <a:extLst>
              <a:ext uri="{FF2B5EF4-FFF2-40B4-BE49-F238E27FC236}">
                <a16:creationId xmlns:a16="http://schemas.microsoft.com/office/drawing/2014/main" id="{7B971BF9-AA2C-483A-9A6B-2CE3AC5A5F91}"/>
              </a:ext>
            </a:extLst>
          </p:cNvPr>
          <p:cNvSpPr/>
          <p:nvPr/>
        </p:nvSpPr>
        <p:spPr>
          <a:xfrm>
            <a:off x="506776" y="4263536"/>
            <a:ext cx="5376231" cy="91439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cxnSp>
        <p:nvCxnSpPr>
          <p:cNvPr id="5" name="Straight Arrow Connector 4">
            <a:extLst>
              <a:ext uri="{FF2B5EF4-FFF2-40B4-BE49-F238E27FC236}">
                <a16:creationId xmlns:a16="http://schemas.microsoft.com/office/drawing/2014/main" id="{26048E4B-EE00-4613-9CFA-476A5655E2A0}"/>
              </a:ext>
            </a:extLst>
          </p:cNvPr>
          <p:cNvCxnSpPr/>
          <p:nvPr/>
        </p:nvCxnSpPr>
        <p:spPr>
          <a:xfrm>
            <a:off x="6096000" y="4843807"/>
            <a:ext cx="2265802"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52854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שני: כניסה לרשת שבחרנו</a:t>
            </a:r>
            <a:endParaRPr lang="en-IL" dirty="0"/>
          </a:p>
        </p:txBody>
      </p:sp>
      <p:pic>
        <p:nvPicPr>
          <p:cNvPr id="9" name="Picture 8">
            <a:extLst>
              <a:ext uri="{FF2B5EF4-FFF2-40B4-BE49-F238E27FC236}">
                <a16:creationId xmlns:a16="http://schemas.microsoft.com/office/drawing/2014/main" id="{CF35BB93-B3AB-4998-A580-1A75B0E65E77}"/>
              </a:ext>
            </a:extLst>
          </p:cNvPr>
          <p:cNvPicPr>
            <a:picLocks noChangeAspect="1"/>
          </p:cNvPicPr>
          <p:nvPr/>
        </p:nvPicPr>
        <p:blipFill rotWithShape="1">
          <a:blip r:embed="rId2"/>
          <a:srcRect r="50000" b="48728"/>
          <a:stretch/>
        </p:blipFill>
        <p:spPr>
          <a:xfrm>
            <a:off x="554516" y="2014194"/>
            <a:ext cx="7311527" cy="4217319"/>
          </a:xfrm>
          <a:prstGeom prst="rect">
            <a:avLst/>
          </a:prstGeom>
        </p:spPr>
      </p:pic>
      <p:sp>
        <p:nvSpPr>
          <p:cNvPr id="12" name="TextBox 11">
            <a:extLst>
              <a:ext uri="{FF2B5EF4-FFF2-40B4-BE49-F238E27FC236}">
                <a16:creationId xmlns:a16="http://schemas.microsoft.com/office/drawing/2014/main" id="{DCCB4E79-8A3A-49E9-BC91-3F95AF34D89E}"/>
              </a:ext>
            </a:extLst>
          </p:cNvPr>
          <p:cNvSpPr txBox="1"/>
          <p:nvPr/>
        </p:nvSpPr>
        <p:spPr>
          <a:xfrm>
            <a:off x="8588649" y="3245690"/>
            <a:ext cx="2536551" cy="1754326"/>
          </a:xfrm>
          <a:prstGeom prst="rect">
            <a:avLst/>
          </a:prstGeom>
          <a:noFill/>
        </p:spPr>
        <p:txBody>
          <a:bodyPr wrap="square" rtlCol="0">
            <a:spAutoFit/>
          </a:bodyPr>
          <a:lstStyle/>
          <a:p>
            <a:pPr algn="r" rtl="1"/>
            <a:r>
              <a:rPr lang="he-IL" dirty="0"/>
              <a:t>בתמונה זו ניתן לראות את תהליך ה-</a:t>
            </a:r>
            <a:r>
              <a:rPr lang="en-US" dirty="0"/>
              <a:t>de</a:t>
            </a:r>
            <a:r>
              <a:rPr lang="he-IL" dirty="0"/>
              <a:t>-</a:t>
            </a:r>
            <a:r>
              <a:rPr lang="en-US" dirty="0"/>
              <a:t>authentication</a:t>
            </a:r>
            <a:r>
              <a:rPr lang="pt-BR" dirty="0"/>
              <a:t> </a:t>
            </a:r>
            <a:r>
              <a:rPr lang="he-IL" dirty="0"/>
              <a:t> אשר ביצענו עבור מכשיר כלשהו שהיה מחובר לרשת שבחרנו.</a:t>
            </a:r>
            <a:endParaRPr lang="en-IL" dirty="0"/>
          </a:p>
        </p:txBody>
      </p:sp>
    </p:spTree>
    <p:extLst>
      <p:ext uri="{BB962C8B-B14F-4D97-AF65-F5344CB8AC3E}">
        <p14:creationId xmlns:p14="http://schemas.microsoft.com/office/powerpoint/2010/main" val="20891909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שני: כניסה לרשת שבחרנו</a:t>
            </a:r>
            <a:endParaRPr lang="en-IL" dirty="0"/>
          </a:p>
        </p:txBody>
      </p:sp>
      <p:sp>
        <p:nvSpPr>
          <p:cNvPr id="3" name="Content Placeholder 2">
            <a:extLst>
              <a:ext uri="{FF2B5EF4-FFF2-40B4-BE49-F238E27FC236}">
                <a16:creationId xmlns:a16="http://schemas.microsoft.com/office/drawing/2014/main" id="{951B8E9F-B5DE-4538-9C91-6E40F8D05C5A}"/>
              </a:ext>
            </a:extLst>
          </p:cNvPr>
          <p:cNvSpPr>
            <a:spLocks noGrp="1"/>
          </p:cNvSpPr>
          <p:nvPr>
            <p:ph idx="1"/>
          </p:nvPr>
        </p:nvSpPr>
        <p:spPr/>
        <p:txBody>
          <a:bodyPr/>
          <a:lstStyle/>
          <a:p>
            <a:pPr marL="342900" indent="-342900" algn="r" rtl="1">
              <a:buFont typeface="+mj-lt"/>
              <a:buAutoNum type="arabicPeriod" startAt="3"/>
            </a:pPr>
            <a:r>
              <a:rPr lang="he-IL" dirty="0"/>
              <a:t>כתוצאה מהתהליך הקודם יש בידינו קובץ </a:t>
            </a:r>
            <a:r>
              <a:rPr lang="en-US" dirty="0"/>
              <a:t>cap</a:t>
            </a:r>
            <a:r>
              <a:rPr lang="he-IL" dirty="0"/>
              <a:t> עם </a:t>
            </a:r>
            <a:r>
              <a:rPr lang="en-US" dirty="0"/>
              <a:t>hash</a:t>
            </a:r>
            <a:r>
              <a:rPr lang="he-IL" dirty="0"/>
              <a:t> של סיסמת ההתחברות לרשת. לצורך ייעול התהליך, נשתמש בכלי אינטרנטי מוכר בשם </a:t>
            </a:r>
            <a:r>
              <a:rPr lang="en-US" dirty="0"/>
              <a:t>hashcat</a:t>
            </a:r>
            <a:r>
              <a:rPr lang="he-IL" dirty="0"/>
              <a:t> שעוזר לנו לבצע את החישובים הנדרשים לביצוע ה-</a:t>
            </a:r>
            <a:r>
              <a:rPr lang="en-US" dirty="0"/>
              <a:t>brute force</a:t>
            </a:r>
            <a:r>
              <a:rPr lang="he-IL" dirty="0"/>
              <a:t> בצורה יותר יעילה תוך שימוש בכרטיס המסך.</a:t>
            </a:r>
            <a:r>
              <a:rPr lang="en-US" dirty="0"/>
              <a:t>Hashcat </a:t>
            </a:r>
            <a:r>
              <a:rPr lang="he-IL" dirty="0"/>
              <a:t> מעביר את קובץ ה-</a:t>
            </a:r>
            <a:r>
              <a:rPr lang="en-US" dirty="0"/>
              <a:t>cap</a:t>
            </a:r>
            <a:r>
              <a:rPr lang="he-IL" dirty="0"/>
              <a:t> לקובץ </a:t>
            </a:r>
            <a:r>
              <a:rPr lang="en-US" dirty="0"/>
              <a:t>hccapx</a:t>
            </a:r>
            <a:r>
              <a:rPr lang="he-IL" dirty="0"/>
              <a:t>, ובו משאיר רק את המידע הרלוונטי הקשור לסיסמאות בתעבורה המוסנפת.</a:t>
            </a:r>
          </a:p>
          <a:p>
            <a:pPr marL="0" indent="0" algn="r" rtl="1">
              <a:buNone/>
            </a:pPr>
            <a:endParaRPr lang="he-IL" dirty="0"/>
          </a:p>
          <a:p>
            <a:pPr marL="342900" indent="-342900" algn="r" rtl="1">
              <a:buFont typeface="+mj-lt"/>
              <a:buAutoNum type="arabicPeriod" startAt="3"/>
            </a:pPr>
            <a:r>
              <a:rPr lang="he-IL" dirty="0"/>
              <a:t>כעת, נשתמש בכלי </a:t>
            </a:r>
            <a:r>
              <a:rPr lang="en-US" dirty="0"/>
              <a:t>hashcat</a:t>
            </a:r>
            <a:r>
              <a:rPr lang="pt-BR" dirty="0"/>
              <a:t> </a:t>
            </a:r>
            <a:r>
              <a:rPr lang="he-IL" dirty="0"/>
              <a:t> בגרסה 5.1.0 על מנת לבצע השוואה של ה-</a:t>
            </a:r>
            <a:r>
              <a:rPr lang="en-US" dirty="0"/>
              <a:t>hash</a:t>
            </a:r>
            <a:r>
              <a:rPr lang="he-IL" dirty="0"/>
              <a:t> של הסיסמא מהתעבורה שהסנפנו ל</a:t>
            </a:r>
            <a:r>
              <a:rPr lang="en-US" dirty="0"/>
              <a:t>hash</a:t>
            </a:r>
            <a:r>
              <a:rPr lang="he-IL" dirty="0"/>
              <a:t>ים של מילים מהמילונים שאנו מספקים לכלי. עבור כל מילה במילון יבוצע </a:t>
            </a:r>
            <a:r>
              <a:rPr lang="en-US" dirty="0"/>
              <a:t>hash</a:t>
            </a:r>
            <a:r>
              <a:rPr lang="he-IL" dirty="0"/>
              <a:t> של המילה והשוואה ולמען היעילות של החישובים הללו החלטנו להשתמש בכלי הזה שעושה שימוש בכרטיס המסך.</a:t>
            </a:r>
          </a:p>
          <a:p>
            <a:pPr marL="342900" indent="-342900" algn="r" rtl="1">
              <a:buFont typeface="+mj-lt"/>
              <a:buAutoNum type="arabicPeriod" startAt="3"/>
            </a:pPr>
            <a:r>
              <a:rPr lang="he-IL" dirty="0"/>
              <a:t>אם נמצאה התאמה בהשוואה מהשלב הקודם, מכניסים את הסיסמא ומתחברים לרשת! </a:t>
            </a:r>
            <a:r>
              <a:rPr lang="he-IL" dirty="0">
                <a:sym typeface="Wingdings" panose="05000000000000000000" pitchFamily="2" charset="2"/>
              </a:rPr>
              <a:t></a:t>
            </a:r>
            <a:endParaRPr lang="he-IL" dirty="0"/>
          </a:p>
        </p:txBody>
      </p:sp>
      <p:sp>
        <p:nvSpPr>
          <p:cNvPr id="4" name="TextBox 3">
            <a:extLst>
              <a:ext uri="{FF2B5EF4-FFF2-40B4-BE49-F238E27FC236}">
                <a16:creationId xmlns:a16="http://schemas.microsoft.com/office/drawing/2014/main" id="{C98D3C73-8EEB-4BFF-8DAF-B90333E32978}"/>
              </a:ext>
            </a:extLst>
          </p:cNvPr>
          <p:cNvSpPr txBox="1"/>
          <p:nvPr/>
        </p:nvSpPr>
        <p:spPr>
          <a:xfrm>
            <a:off x="4941454" y="3345916"/>
            <a:ext cx="3565237" cy="276999"/>
          </a:xfrm>
          <a:prstGeom prst="rect">
            <a:avLst/>
          </a:prstGeom>
          <a:noFill/>
        </p:spPr>
        <p:txBody>
          <a:bodyPr wrap="square" rtlCol="0">
            <a:spAutoFit/>
          </a:bodyPr>
          <a:lstStyle/>
          <a:p>
            <a:r>
              <a:rPr lang="en-US" sz="1200" dirty="0"/>
              <a:t>https://hashcat.net/cap2hccapx/</a:t>
            </a:r>
            <a:endParaRPr lang="en-IL" sz="1200" dirty="0"/>
          </a:p>
        </p:txBody>
      </p:sp>
    </p:spTree>
    <p:extLst>
      <p:ext uri="{BB962C8B-B14F-4D97-AF65-F5344CB8AC3E}">
        <p14:creationId xmlns:p14="http://schemas.microsoft.com/office/powerpoint/2010/main" val="309862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שני: כניסה לרשת שבחרנו</a:t>
            </a:r>
            <a:endParaRPr lang="en-IL" dirty="0"/>
          </a:p>
        </p:txBody>
      </p:sp>
      <p:pic>
        <p:nvPicPr>
          <p:cNvPr id="8" name="Content Placeholder 7">
            <a:extLst>
              <a:ext uri="{FF2B5EF4-FFF2-40B4-BE49-F238E27FC236}">
                <a16:creationId xmlns:a16="http://schemas.microsoft.com/office/drawing/2014/main" id="{B389BC1D-361B-4452-9631-4666F34DA912}"/>
              </a:ext>
            </a:extLst>
          </p:cNvPr>
          <p:cNvPicPr>
            <a:picLocks noGrp="1" noChangeAspect="1"/>
          </p:cNvPicPr>
          <p:nvPr>
            <p:ph idx="1"/>
          </p:nvPr>
        </p:nvPicPr>
        <p:blipFill rotWithShape="1">
          <a:blip r:embed="rId2"/>
          <a:srcRect r="216" b="92956"/>
          <a:stretch/>
        </p:blipFill>
        <p:spPr>
          <a:xfrm>
            <a:off x="295620" y="2836691"/>
            <a:ext cx="11517215" cy="1041246"/>
          </a:xfrm>
        </p:spPr>
      </p:pic>
      <p:cxnSp>
        <p:nvCxnSpPr>
          <p:cNvPr id="13" name="Straight Connector 12">
            <a:extLst>
              <a:ext uri="{FF2B5EF4-FFF2-40B4-BE49-F238E27FC236}">
                <a16:creationId xmlns:a16="http://schemas.microsoft.com/office/drawing/2014/main" id="{F96DF238-F8AA-4288-A4DA-EA78F4EE083B}"/>
              </a:ext>
            </a:extLst>
          </p:cNvPr>
          <p:cNvCxnSpPr/>
          <p:nvPr/>
        </p:nvCxnSpPr>
        <p:spPr>
          <a:xfrm>
            <a:off x="6096000" y="3429000"/>
            <a:ext cx="3653928" cy="0"/>
          </a:xfrm>
          <a:prstGeom prst="line">
            <a:avLst/>
          </a:prstGeom>
          <a:ln w="19050">
            <a:solidFill>
              <a:srgbClr val="00B0F0"/>
            </a:solidFill>
          </a:ln>
        </p:spPr>
        <p:style>
          <a:lnRef idx="1">
            <a:schemeClr val="accent3"/>
          </a:lnRef>
          <a:fillRef idx="0">
            <a:schemeClr val="accent3"/>
          </a:fillRef>
          <a:effectRef idx="0">
            <a:schemeClr val="accent3"/>
          </a:effectRef>
          <a:fontRef idx="minor">
            <a:schemeClr val="tx1"/>
          </a:fontRef>
        </p:style>
      </p:cxnSp>
      <p:cxnSp>
        <p:nvCxnSpPr>
          <p:cNvPr id="14" name="Straight Connector 13">
            <a:extLst>
              <a:ext uri="{FF2B5EF4-FFF2-40B4-BE49-F238E27FC236}">
                <a16:creationId xmlns:a16="http://schemas.microsoft.com/office/drawing/2014/main" id="{05D950DC-36D9-4551-9FBA-0EE7F15EE4B8}"/>
              </a:ext>
            </a:extLst>
          </p:cNvPr>
          <p:cNvCxnSpPr>
            <a:cxnSpLocks/>
          </p:cNvCxnSpPr>
          <p:nvPr/>
        </p:nvCxnSpPr>
        <p:spPr>
          <a:xfrm>
            <a:off x="9782979" y="3429000"/>
            <a:ext cx="1915099" cy="0"/>
          </a:xfrm>
          <a:prstGeom prst="line">
            <a:avLst/>
          </a:prstGeom>
          <a:ln w="19050">
            <a:solidFill>
              <a:srgbClr val="7030A0"/>
            </a:solidFill>
          </a:ln>
        </p:spPr>
        <p:style>
          <a:lnRef idx="1">
            <a:schemeClr val="accent3"/>
          </a:lnRef>
          <a:fillRef idx="0">
            <a:schemeClr val="accent3"/>
          </a:fillRef>
          <a:effectRef idx="0">
            <a:schemeClr val="accent3"/>
          </a:effectRef>
          <a:fontRef idx="minor">
            <a:schemeClr val="tx1"/>
          </a:fontRef>
        </p:style>
      </p:cxnSp>
      <p:cxnSp>
        <p:nvCxnSpPr>
          <p:cNvPr id="16" name="Straight Connector 15">
            <a:extLst>
              <a:ext uri="{FF2B5EF4-FFF2-40B4-BE49-F238E27FC236}">
                <a16:creationId xmlns:a16="http://schemas.microsoft.com/office/drawing/2014/main" id="{8272684C-0C69-4686-AE4F-8171B48D3E7A}"/>
              </a:ext>
            </a:extLst>
          </p:cNvPr>
          <p:cNvCxnSpPr>
            <a:cxnSpLocks/>
          </p:cNvCxnSpPr>
          <p:nvPr/>
        </p:nvCxnSpPr>
        <p:spPr>
          <a:xfrm>
            <a:off x="295620" y="3614451"/>
            <a:ext cx="5124679" cy="0"/>
          </a:xfrm>
          <a:prstGeom prst="line">
            <a:avLst/>
          </a:prstGeom>
          <a:ln w="19050">
            <a:solidFill>
              <a:srgbClr val="7030A0"/>
            </a:solidFill>
          </a:ln>
        </p:spPr>
        <p:style>
          <a:lnRef idx="1">
            <a:schemeClr val="accent3"/>
          </a:lnRef>
          <a:fillRef idx="0">
            <a:schemeClr val="accent3"/>
          </a:fillRef>
          <a:effectRef idx="0">
            <a:schemeClr val="accent3"/>
          </a:effectRef>
          <a:fontRef idx="minor">
            <a:schemeClr val="tx1"/>
          </a:fontRef>
        </p:style>
      </p:cxnSp>
      <p:cxnSp>
        <p:nvCxnSpPr>
          <p:cNvPr id="18" name="Straight Connector 17">
            <a:extLst>
              <a:ext uri="{FF2B5EF4-FFF2-40B4-BE49-F238E27FC236}">
                <a16:creationId xmlns:a16="http://schemas.microsoft.com/office/drawing/2014/main" id="{CB26A62B-31BB-497C-9F69-417F9BE8DD45}"/>
              </a:ext>
            </a:extLst>
          </p:cNvPr>
          <p:cNvCxnSpPr>
            <a:cxnSpLocks/>
          </p:cNvCxnSpPr>
          <p:nvPr/>
        </p:nvCxnSpPr>
        <p:spPr>
          <a:xfrm>
            <a:off x="5728770" y="3429000"/>
            <a:ext cx="312145" cy="0"/>
          </a:xfrm>
          <a:prstGeom prst="line">
            <a:avLst/>
          </a:prstGeom>
          <a:ln w="19050">
            <a:solidFill>
              <a:srgbClr val="FF0000"/>
            </a:solidFill>
          </a:ln>
        </p:spPr>
        <p:style>
          <a:lnRef idx="1">
            <a:schemeClr val="accent3"/>
          </a:lnRef>
          <a:fillRef idx="0">
            <a:schemeClr val="accent3"/>
          </a:fillRef>
          <a:effectRef idx="0">
            <a:schemeClr val="accent3"/>
          </a:effectRef>
          <a:fontRef idx="minor">
            <a:schemeClr val="tx1"/>
          </a:fontRef>
        </p:style>
      </p:cxnSp>
      <p:cxnSp>
        <p:nvCxnSpPr>
          <p:cNvPr id="21" name="Straight Connector 20">
            <a:extLst>
              <a:ext uri="{FF2B5EF4-FFF2-40B4-BE49-F238E27FC236}">
                <a16:creationId xmlns:a16="http://schemas.microsoft.com/office/drawing/2014/main" id="{07F75EED-CFF0-4D44-8A18-ED86C3C2A425}"/>
              </a:ext>
            </a:extLst>
          </p:cNvPr>
          <p:cNvCxnSpPr>
            <a:cxnSpLocks/>
          </p:cNvCxnSpPr>
          <p:nvPr/>
        </p:nvCxnSpPr>
        <p:spPr>
          <a:xfrm>
            <a:off x="5352357" y="3427162"/>
            <a:ext cx="312145" cy="0"/>
          </a:xfrm>
          <a:prstGeom prst="line">
            <a:avLst/>
          </a:prstGeom>
          <a:ln w="19050">
            <a:solidFill>
              <a:srgbClr val="FFFF00"/>
            </a:solidFill>
          </a:ln>
        </p:spPr>
        <p:style>
          <a:lnRef idx="1">
            <a:schemeClr val="accent3"/>
          </a:lnRef>
          <a:fillRef idx="0">
            <a:schemeClr val="accent3"/>
          </a:fillRef>
          <a:effectRef idx="0">
            <a:schemeClr val="accent3"/>
          </a:effectRef>
          <a:fontRef idx="minor">
            <a:schemeClr val="tx1"/>
          </a:fontRef>
        </p:style>
      </p:cxnSp>
      <p:cxnSp>
        <p:nvCxnSpPr>
          <p:cNvPr id="22" name="Straight Connector 21">
            <a:extLst>
              <a:ext uri="{FF2B5EF4-FFF2-40B4-BE49-F238E27FC236}">
                <a16:creationId xmlns:a16="http://schemas.microsoft.com/office/drawing/2014/main" id="{583A8B0A-A40C-4974-A5FC-175BA3293B65}"/>
              </a:ext>
            </a:extLst>
          </p:cNvPr>
          <p:cNvCxnSpPr>
            <a:cxnSpLocks/>
          </p:cNvCxnSpPr>
          <p:nvPr/>
        </p:nvCxnSpPr>
        <p:spPr>
          <a:xfrm>
            <a:off x="8919987" y="4835485"/>
            <a:ext cx="312145" cy="0"/>
          </a:xfrm>
          <a:prstGeom prst="line">
            <a:avLst/>
          </a:prstGeom>
          <a:ln w="19050">
            <a:solidFill>
              <a:srgbClr val="FFFF00"/>
            </a:solidFill>
          </a:ln>
        </p:spPr>
        <p:style>
          <a:lnRef idx="1">
            <a:schemeClr val="accent3"/>
          </a:lnRef>
          <a:fillRef idx="0">
            <a:schemeClr val="accent3"/>
          </a:fillRef>
          <a:effectRef idx="0">
            <a:schemeClr val="accent3"/>
          </a:effectRef>
          <a:fontRef idx="minor">
            <a:schemeClr val="tx1"/>
          </a:fontRef>
        </p:style>
      </p:cxnSp>
      <p:cxnSp>
        <p:nvCxnSpPr>
          <p:cNvPr id="23" name="Straight Connector 22">
            <a:extLst>
              <a:ext uri="{FF2B5EF4-FFF2-40B4-BE49-F238E27FC236}">
                <a16:creationId xmlns:a16="http://schemas.microsoft.com/office/drawing/2014/main" id="{EEDBE876-CEE5-45A4-8810-EDFDBD767BF1}"/>
              </a:ext>
            </a:extLst>
          </p:cNvPr>
          <p:cNvCxnSpPr>
            <a:cxnSpLocks/>
          </p:cNvCxnSpPr>
          <p:nvPr/>
        </p:nvCxnSpPr>
        <p:spPr>
          <a:xfrm>
            <a:off x="8919987" y="5123762"/>
            <a:ext cx="312145" cy="0"/>
          </a:xfrm>
          <a:prstGeom prst="line">
            <a:avLst/>
          </a:prstGeom>
          <a:ln w="19050">
            <a:solidFill>
              <a:srgbClr val="FF0000"/>
            </a:solidFill>
          </a:ln>
        </p:spPr>
        <p:style>
          <a:lnRef idx="1">
            <a:schemeClr val="accent3"/>
          </a:lnRef>
          <a:fillRef idx="0">
            <a:schemeClr val="accent3"/>
          </a:fillRef>
          <a:effectRef idx="0">
            <a:schemeClr val="accent3"/>
          </a:effectRef>
          <a:fontRef idx="minor">
            <a:schemeClr val="tx1"/>
          </a:fontRef>
        </p:style>
      </p:cxnSp>
      <p:cxnSp>
        <p:nvCxnSpPr>
          <p:cNvPr id="24" name="Straight Connector 23">
            <a:extLst>
              <a:ext uri="{FF2B5EF4-FFF2-40B4-BE49-F238E27FC236}">
                <a16:creationId xmlns:a16="http://schemas.microsoft.com/office/drawing/2014/main" id="{4CD8FB6D-4FAC-47E5-94F8-50FC2F947E29}"/>
              </a:ext>
            </a:extLst>
          </p:cNvPr>
          <p:cNvCxnSpPr>
            <a:cxnSpLocks/>
          </p:cNvCxnSpPr>
          <p:nvPr/>
        </p:nvCxnSpPr>
        <p:spPr>
          <a:xfrm>
            <a:off x="8908970" y="5410201"/>
            <a:ext cx="312145" cy="0"/>
          </a:xfrm>
          <a:prstGeom prst="line">
            <a:avLst/>
          </a:prstGeom>
          <a:ln w="19050">
            <a:solidFill>
              <a:srgbClr val="00B0F0"/>
            </a:solidFill>
          </a:ln>
        </p:spPr>
        <p:style>
          <a:lnRef idx="1">
            <a:schemeClr val="accent3"/>
          </a:lnRef>
          <a:fillRef idx="0">
            <a:schemeClr val="accent3"/>
          </a:fillRef>
          <a:effectRef idx="0">
            <a:schemeClr val="accent3"/>
          </a:effectRef>
          <a:fontRef idx="minor">
            <a:schemeClr val="tx1"/>
          </a:fontRef>
        </p:style>
      </p:cxnSp>
      <p:cxnSp>
        <p:nvCxnSpPr>
          <p:cNvPr id="28" name="Straight Connector 27">
            <a:extLst>
              <a:ext uri="{FF2B5EF4-FFF2-40B4-BE49-F238E27FC236}">
                <a16:creationId xmlns:a16="http://schemas.microsoft.com/office/drawing/2014/main" id="{1224B798-94E3-4004-86AC-13B40DE2E25A}"/>
              </a:ext>
            </a:extLst>
          </p:cNvPr>
          <p:cNvCxnSpPr>
            <a:cxnSpLocks/>
          </p:cNvCxnSpPr>
          <p:nvPr/>
        </p:nvCxnSpPr>
        <p:spPr>
          <a:xfrm>
            <a:off x="8919987" y="5685622"/>
            <a:ext cx="291951" cy="0"/>
          </a:xfrm>
          <a:prstGeom prst="line">
            <a:avLst/>
          </a:prstGeom>
          <a:ln w="19050">
            <a:solidFill>
              <a:srgbClr val="7030A0"/>
            </a:solidFill>
          </a:ln>
        </p:spPr>
        <p:style>
          <a:lnRef idx="1">
            <a:schemeClr val="accent3"/>
          </a:lnRef>
          <a:fillRef idx="0">
            <a:schemeClr val="accent3"/>
          </a:fillRef>
          <a:effectRef idx="0">
            <a:schemeClr val="accent3"/>
          </a:effectRef>
          <a:fontRef idx="minor">
            <a:schemeClr val="tx1"/>
          </a:fontRef>
        </p:style>
      </p:cxnSp>
      <p:sp>
        <p:nvSpPr>
          <p:cNvPr id="31" name="TextBox 30">
            <a:extLst>
              <a:ext uri="{FF2B5EF4-FFF2-40B4-BE49-F238E27FC236}">
                <a16:creationId xmlns:a16="http://schemas.microsoft.com/office/drawing/2014/main" id="{AF573E13-C1ED-4CED-9146-1CB1E74A039D}"/>
              </a:ext>
            </a:extLst>
          </p:cNvPr>
          <p:cNvSpPr txBox="1"/>
          <p:nvPr/>
        </p:nvSpPr>
        <p:spPr>
          <a:xfrm>
            <a:off x="2886420" y="4663675"/>
            <a:ext cx="6070294" cy="1200329"/>
          </a:xfrm>
          <a:prstGeom prst="rect">
            <a:avLst/>
          </a:prstGeom>
          <a:noFill/>
        </p:spPr>
        <p:txBody>
          <a:bodyPr wrap="square" rtlCol="0">
            <a:spAutoFit/>
          </a:bodyPr>
          <a:lstStyle/>
          <a:p>
            <a:pPr algn="r" rtl="1"/>
            <a:r>
              <a:rPr lang="he-IL" dirty="0"/>
              <a:t>פרמטר שמעיד על שיטת ההצפנה</a:t>
            </a:r>
          </a:p>
          <a:p>
            <a:pPr algn="r" rtl="1"/>
            <a:r>
              <a:rPr lang="he-IL" dirty="0"/>
              <a:t>פרמטר שמעיד על קצב העבודה עם כרטיס המסך</a:t>
            </a:r>
          </a:p>
          <a:p>
            <a:pPr algn="r" rtl="1"/>
            <a:r>
              <a:rPr lang="he-IL" dirty="0"/>
              <a:t>פרמטר עם מיקום קובץ ה-</a:t>
            </a:r>
            <a:r>
              <a:rPr lang="en-US" dirty="0"/>
              <a:t>hccapx</a:t>
            </a:r>
          </a:p>
          <a:p>
            <a:pPr algn="r" rtl="1"/>
            <a:r>
              <a:rPr lang="he-IL" dirty="0"/>
              <a:t>פרמטר למילוני המילים לצורך ביצוע ההשוואה ו-</a:t>
            </a:r>
            <a:r>
              <a:rPr lang="en-US" dirty="0"/>
              <a:t>brute force</a:t>
            </a:r>
            <a:endParaRPr lang="en-IL" dirty="0"/>
          </a:p>
        </p:txBody>
      </p:sp>
    </p:spTree>
    <p:extLst>
      <p:ext uri="{BB962C8B-B14F-4D97-AF65-F5344CB8AC3E}">
        <p14:creationId xmlns:p14="http://schemas.microsoft.com/office/powerpoint/2010/main" val="1741108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שני: כניסה לרשת שבחרנו</a:t>
            </a:r>
            <a:endParaRPr lang="en-IL" dirty="0"/>
          </a:p>
        </p:txBody>
      </p:sp>
      <p:pic>
        <p:nvPicPr>
          <p:cNvPr id="7" name="Content Placeholder 6">
            <a:extLst>
              <a:ext uri="{FF2B5EF4-FFF2-40B4-BE49-F238E27FC236}">
                <a16:creationId xmlns:a16="http://schemas.microsoft.com/office/drawing/2014/main" id="{A4E7B2AC-3C08-450D-8696-695339A9C6BD}"/>
              </a:ext>
            </a:extLst>
          </p:cNvPr>
          <p:cNvPicPr>
            <a:picLocks noGrp="1" noChangeAspect="1"/>
          </p:cNvPicPr>
          <p:nvPr>
            <p:ph idx="1"/>
          </p:nvPr>
        </p:nvPicPr>
        <p:blipFill rotWithShape="1">
          <a:blip r:embed="rId2"/>
          <a:srcRect l="12913" t="4775" r="41999" b="26856"/>
          <a:stretch/>
        </p:blipFill>
        <p:spPr>
          <a:xfrm>
            <a:off x="755045" y="1841819"/>
            <a:ext cx="5256882" cy="4483757"/>
          </a:xfrm>
        </p:spPr>
      </p:pic>
      <p:sp>
        <p:nvSpPr>
          <p:cNvPr id="9" name="TextBox 8">
            <a:extLst>
              <a:ext uri="{FF2B5EF4-FFF2-40B4-BE49-F238E27FC236}">
                <a16:creationId xmlns:a16="http://schemas.microsoft.com/office/drawing/2014/main" id="{D311FE3E-5517-4F0F-AE66-3045BFB83A9E}"/>
              </a:ext>
            </a:extLst>
          </p:cNvPr>
          <p:cNvSpPr txBox="1"/>
          <p:nvPr/>
        </p:nvSpPr>
        <p:spPr>
          <a:xfrm>
            <a:off x="7744858" y="3429000"/>
            <a:ext cx="2930488" cy="923330"/>
          </a:xfrm>
          <a:prstGeom prst="rect">
            <a:avLst/>
          </a:prstGeom>
          <a:noFill/>
        </p:spPr>
        <p:txBody>
          <a:bodyPr wrap="square" rtlCol="0">
            <a:spAutoFit/>
          </a:bodyPr>
          <a:lstStyle/>
          <a:p>
            <a:pPr algn="r" rtl="1"/>
            <a:r>
              <a:rPr lang="he-IL" dirty="0"/>
              <a:t>בתמונה זו ניתן לראות את מציאת הסיסמא של הרשת שבחרנו, </a:t>
            </a:r>
            <a:r>
              <a:rPr lang="en-US" dirty="0"/>
              <a:t>ando1312</a:t>
            </a:r>
            <a:r>
              <a:rPr lang="he-IL" dirty="0"/>
              <a:t>.</a:t>
            </a:r>
            <a:endParaRPr lang="en-IL" dirty="0"/>
          </a:p>
        </p:txBody>
      </p:sp>
      <p:sp>
        <p:nvSpPr>
          <p:cNvPr id="10" name="Rectangle 9">
            <a:extLst>
              <a:ext uri="{FF2B5EF4-FFF2-40B4-BE49-F238E27FC236}">
                <a16:creationId xmlns:a16="http://schemas.microsoft.com/office/drawing/2014/main" id="{6BAEA4AA-AB7B-47E0-A142-19446756723F}"/>
              </a:ext>
            </a:extLst>
          </p:cNvPr>
          <p:cNvSpPr/>
          <p:nvPr/>
        </p:nvSpPr>
        <p:spPr>
          <a:xfrm>
            <a:off x="4175394" y="3213775"/>
            <a:ext cx="1344058" cy="91439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1472304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שני: הגנה מפני השלב השני</a:t>
            </a:r>
            <a:endParaRPr lang="en-IL" dirty="0"/>
          </a:p>
        </p:txBody>
      </p:sp>
      <p:sp>
        <p:nvSpPr>
          <p:cNvPr id="3" name="Content Placeholder 2">
            <a:extLst>
              <a:ext uri="{FF2B5EF4-FFF2-40B4-BE49-F238E27FC236}">
                <a16:creationId xmlns:a16="http://schemas.microsoft.com/office/drawing/2014/main" id="{951B8E9F-B5DE-4538-9C91-6E40F8D05C5A}"/>
              </a:ext>
            </a:extLst>
          </p:cNvPr>
          <p:cNvSpPr>
            <a:spLocks noGrp="1"/>
          </p:cNvSpPr>
          <p:nvPr>
            <p:ph idx="1"/>
          </p:nvPr>
        </p:nvSpPr>
        <p:spPr/>
        <p:txBody>
          <a:bodyPr/>
          <a:lstStyle/>
          <a:p>
            <a:pPr algn="r" rtl="1"/>
            <a:r>
              <a:rPr lang="he-IL" dirty="0"/>
              <a:t>לגבי השלב השני שבו הצלחנו להתחבר לרשת שרצינו, נוכל להגן על הרשת בדרכים הבאות:</a:t>
            </a:r>
          </a:p>
          <a:p>
            <a:pPr lvl="1" algn="r" rtl="1"/>
            <a:r>
              <a:rPr lang="he-IL" sz="1800" dirty="0"/>
              <a:t>בכך שנשתמש ב-</a:t>
            </a:r>
            <a:r>
              <a:rPr lang="en-US" sz="1800" dirty="0"/>
              <a:t> airodump</a:t>
            </a:r>
            <a:r>
              <a:rPr lang="he-IL" sz="1800" dirty="0"/>
              <a:t> (או </a:t>
            </a:r>
            <a:r>
              <a:rPr lang="en-US" sz="1800" dirty="0"/>
              <a:t>Wireshark</a:t>
            </a:r>
            <a:r>
              <a:rPr lang="he-IL" sz="1800" dirty="0"/>
              <a:t> ואחרים) על מנת לעקוב אחר המשתמשים המתחברים לרשת וברגע שיש מישהו חשוד / לא מוכר לנתקו מהרשת.</a:t>
            </a:r>
            <a:endParaRPr lang="en-US" sz="1800" dirty="0"/>
          </a:p>
          <a:p>
            <a:pPr lvl="1" algn="r" rtl="1"/>
            <a:r>
              <a:rPr lang="he-IL" sz="1800" dirty="0"/>
              <a:t>על מנת לחקור משתמש חשוד / לא מוכר שהתחבר לרשת שלנו, ניתן לכבות את הרשת, ובמידה ומדובר במכשיר סלולארי, כל הבקשות של המכשיר יישלחו (לפי צורת העבודה של מכשיר סלולארי) וכך נוכל לראות את כל הרשתות אליו היה מחובר אותו משתמש.</a:t>
            </a:r>
          </a:p>
          <a:p>
            <a:pPr lvl="1" algn="r" rtl="1"/>
            <a:r>
              <a:rPr lang="he-IL" sz="1800" dirty="0"/>
              <a:t>באמצעות </a:t>
            </a:r>
            <a:r>
              <a:rPr lang="en-US" sz="1800" dirty="0"/>
              <a:t>airodump</a:t>
            </a:r>
            <a:r>
              <a:rPr lang="he-IL" sz="1800" dirty="0"/>
              <a:t> אם נרצה למצוא את המשתמש אשר התחבר אלינו, נוכל להשתמש במדידת המרחקים ש-</a:t>
            </a:r>
            <a:r>
              <a:rPr lang="en-US" sz="1800" dirty="0"/>
              <a:t>airodump</a:t>
            </a:r>
            <a:r>
              <a:rPr lang="he-IL" sz="1800" dirty="0"/>
              <a:t> מציג ולהגיע פיזית אל המשתמש.</a:t>
            </a:r>
          </a:p>
          <a:p>
            <a:pPr algn="r" rtl="1"/>
            <a:r>
              <a:rPr lang="he-IL" dirty="0"/>
              <a:t>יש לשים לב שכמובן שום הגנה לא מגנה עלינו במאת האחוזים.</a:t>
            </a:r>
          </a:p>
          <a:p>
            <a:pPr algn="r" rtl="1"/>
            <a:endParaRPr lang="he-IL" dirty="0"/>
          </a:p>
        </p:txBody>
      </p:sp>
    </p:spTree>
    <p:extLst>
      <p:ext uri="{BB962C8B-B14F-4D97-AF65-F5344CB8AC3E}">
        <p14:creationId xmlns:p14="http://schemas.microsoft.com/office/powerpoint/2010/main" val="800453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E262-1C6A-47AF-AEB3-D6248997FDC4}"/>
              </a:ext>
            </a:extLst>
          </p:cNvPr>
          <p:cNvSpPr>
            <a:spLocks noGrp="1"/>
          </p:cNvSpPr>
          <p:nvPr>
            <p:ph type="title"/>
          </p:nvPr>
        </p:nvSpPr>
        <p:spPr/>
        <p:txBody>
          <a:bodyPr>
            <a:normAutofit fontScale="90000"/>
          </a:bodyPr>
          <a:lstStyle/>
          <a:p>
            <a:pPr algn="r" rtl="1"/>
            <a:r>
              <a:rPr lang="he-IL" dirty="0"/>
              <a:t>הרעיון המקורי: </a:t>
            </a:r>
            <a:br>
              <a:rPr lang="he-IL" dirty="0"/>
            </a:br>
            <a:r>
              <a:rPr lang="he-IL" dirty="0"/>
              <a:t>	גניבת מידע מרכיב באמצעות  </a:t>
            </a:r>
            <a:r>
              <a:rPr lang="en-US" dirty="0"/>
              <a:t>BT</a:t>
            </a:r>
            <a:endParaRPr lang="en-IL" dirty="0"/>
          </a:p>
        </p:txBody>
      </p:sp>
      <p:sp>
        <p:nvSpPr>
          <p:cNvPr id="3" name="Content Placeholder 2">
            <a:extLst>
              <a:ext uri="{FF2B5EF4-FFF2-40B4-BE49-F238E27FC236}">
                <a16:creationId xmlns:a16="http://schemas.microsoft.com/office/drawing/2014/main" id="{92A73C6A-EEB0-452F-8106-B8A26FE93898}"/>
              </a:ext>
            </a:extLst>
          </p:cNvPr>
          <p:cNvSpPr>
            <a:spLocks noGrp="1"/>
          </p:cNvSpPr>
          <p:nvPr>
            <p:ph idx="1"/>
          </p:nvPr>
        </p:nvSpPr>
        <p:spPr/>
        <p:txBody>
          <a:bodyPr>
            <a:normAutofit/>
          </a:bodyPr>
          <a:lstStyle/>
          <a:p>
            <a:pPr algn="r" rtl="1"/>
            <a:endParaRPr lang="he-IL" sz="2000" dirty="0"/>
          </a:p>
          <a:p>
            <a:pPr algn="r" rtl="1"/>
            <a:r>
              <a:rPr lang="he-IL" sz="2000" dirty="0"/>
              <a:t>המטרה שלנו בפרויקט הייתה לבצע תקיפה על רכיב העושה שימוש ב-</a:t>
            </a:r>
            <a:r>
              <a:rPr lang="en-US" sz="2000" dirty="0"/>
              <a:t>BT</a:t>
            </a:r>
            <a:r>
              <a:rPr lang="he-IL" sz="2000" dirty="0"/>
              <a:t>, באמצעות קוד </a:t>
            </a:r>
            <a:r>
              <a:rPr lang="en-US" sz="2000" dirty="0"/>
              <a:t>python</a:t>
            </a:r>
            <a:r>
              <a:rPr lang="he-IL" sz="2000" dirty="0"/>
              <a:t>.</a:t>
            </a:r>
          </a:p>
          <a:p>
            <a:pPr algn="r" rtl="1"/>
            <a:r>
              <a:rPr lang="he-IL" sz="2000" dirty="0"/>
              <a:t>שלבי התקיפה היו:</a:t>
            </a:r>
          </a:p>
          <a:p>
            <a:pPr marL="617220" lvl="1" indent="-342900" algn="r" rtl="1">
              <a:buAutoNum type="arabicPeriod"/>
            </a:pPr>
            <a:r>
              <a:rPr lang="he-IL" sz="1800" dirty="0"/>
              <a:t>סריקת מכשירים הקיימים בסביבבתנו אשר ה-</a:t>
            </a:r>
            <a:r>
              <a:rPr lang="en-US" sz="1800" dirty="0"/>
              <a:t>BT</a:t>
            </a:r>
            <a:r>
              <a:rPr lang="he-IL" sz="1800" dirty="0"/>
              <a:t> מופעל בהם. בשלב זה גם נציג את הנתונים של כל מכשיר שמצאנו.</a:t>
            </a:r>
          </a:p>
          <a:p>
            <a:pPr marL="617220" lvl="1" indent="-342900" algn="r" rtl="1">
              <a:buAutoNum type="arabicPeriod"/>
            </a:pPr>
            <a:r>
              <a:rPr lang="he-IL" sz="1800" dirty="0"/>
              <a:t>בחירת המכשיר שנרצה לתקוף – התקיפה היא שונה עבור מכשירים שונים ולכן בחרנו להתמקד בסלולר.</a:t>
            </a:r>
          </a:p>
          <a:p>
            <a:pPr marL="617220" lvl="1" indent="-342900" algn="r" rtl="1">
              <a:buAutoNum type="arabicPeriod"/>
            </a:pPr>
            <a:r>
              <a:rPr lang="he-IL" sz="1800" dirty="0"/>
              <a:t>ביצוע החיבור למכשיר: ניחוש קוד ה-</a:t>
            </a:r>
            <a:r>
              <a:rPr lang="en-US" sz="1800" dirty="0"/>
              <a:t>pin</a:t>
            </a:r>
            <a:r>
              <a:rPr lang="he-IL" sz="1800" dirty="0"/>
              <a:t> להתחברות למכשיר באמצעות </a:t>
            </a:r>
            <a:r>
              <a:rPr lang="en-US" sz="1800" dirty="0"/>
              <a:t>Brute Force</a:t>
            </a:r>
            <a:r>
              <a:rPr lang="he-IL" sz="1800" dirty="0"/>
              <a:t>, ניחוש בעזרת מילון.</a:t>
            </a:r>
          </a:p>
          <a:p>
            <a:pPr marL="617220" lvl="1" indent="-342900" algn="r" rtl="1">
              <a:buAutoNum type="arabicPeriod"/>
            </a:pPr>
            <a:r>
              <a:rPr lang="he-IL" sz="1800" dirty="0"/>
              <a:t>הבאת מידע מהמכשיר הנתקף.</a:t>
            </a:r>
            <a:endParaRPr lang="en-US" sz="1800" dirty="0"/>
          </a:p>
          <a:p>
            <a:pPr marL="617220" lvl="1" indent="-342900" algn="r" rtl="1">
              <a:buAutoNum type="arabicPeriod"/>
            </a:pPr>
            <a:endParaRPr lang="en-US" sz="1800" dirty="0"/>
          </a:p>
          <a:p>
            <a:pPr marL="274320" lvl="1" indent="0">
              <a:buNone/>
            </a:pPr>
            <a:r>
              <a:rPr lang="en-US" sz="1800" dirty="0"/>
              <a:t>GitHub: </a:t>
            </a:r>
            <a:r>
              <a:rPr lang="en-US" sz="1800" dirty="0">
                <a:hlinkClick r:id="rId2"/>
              </a:rPr>
              <a:t>https://github.com/wireless-network-safety/BT</a:t>
            </a:r>
            <a:endParaRPr lang="he-IL" sz="1800" dirty="0"/>
          </a:p>
          <a:p>
            <a:pPr marL="617220" lvl="1" indent="-342900" algn="r" rtl="1">
              <a:buAutoNum type="arabicPeriod"/>
            </a:pPr>
            <a:endParaRPr lang="pt-BR" dirty="0"/>
          </a:p>
        </p:txBody>
      </p:sp>
    </p:spTree>
    <p:extLst>
      <p:ext uri="{BB962C8B-B14F-4D97-AF65-F5344CB8AC3E}">
        <p14:creationId xmlns:p14="http://schemas.microsoft.com/office/powerpoint/2010/main" val="15004155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05551024-EDED-47D5-9C63-960B731768AE}"/>
              </a:ext>
            </a:extLst>
          </p:cNvPr>
          <p:cNvSpPr txBox="1"/>
          <p:nvPr/>
        </p:nvSpPr>
        <p:spPr>
          <a:xfrm>
            <a:off x="9809017" y="1809965"/>
            <a:ext cx="1581313" cy="3416320"/>
          </a:xfrm>
          <a:prstGeom prst="rect">
            <a:avLst/>
          </a:prstGeom>
          <a:noFill/>
        </p:spPr>
        <p:txBody>
          <a:bodyPr wrap="square" rtlCol="0">
            <a:spAutoFit/>
          </a:bodyPr>
          <a:lstStyle/>
          <a:p>
            <a:pPr algn="r" rtl="1"/>
            <a:r>
              <a:rPr lang="he-IL" dirty="0"/>
              <a:t>בתמונה זו ניתן לראות את הבקשות היוצאות מהמשתמשים של הרשת </a:t>
            </a:r>
            <a:r>
              <a:rPr lang="en-US" dirty="0"/>
              <a:t>ando1312</a:t>
            </a:r>
            <a:r>
              <a:rPr lang="pt-BR" dirty="0"/>
              <a:t> </a:t>
            </a:r>
            <a:r>
              <a:rPr lang="he-IL" dirty="0"/>
              <a:t>לאחר שכובתה.</a:t>
            </a:r>
          </a:p>
          <a:p>
            <a:pPr algn="r" rtl="1"/>
            <a:endParaRPr lang="he-IL" dirty="0"/>
          </a:p>
          <a:p>
            <a:pPr algn="r" rtl="1"/>
            <a:r>
              <a:rPr lang="he-IL" dirty="0"/>
              <a:t>ממי הבקשה:</a:t>
            </a:r>
          </a:p>
          <a:p>
            <a:pPr algn="r" rtl="1"/>
            <a:endParaRPr lang="he-IL" dirty="0"/>
          </a:p>
          <a:p>
            <a:pPr algn="r" rtl="1"/>
            <a:r>
              <a:rPr lang="he-IL" dirty="0"/>
              <a:t>למי הבקשה:</a:t>
            </a:r>
            <a:endParaRPr lang="en-IL" dirty="0"/>
          </a:p>
        </p:txBody>
      </p:sp>
      <p:pic>
        <p:nvPicPr>
          <p:cNvPr id="3" name="Picture 2">
            <a:extLst>
              <a:ext uri="{FF2B5EF4-FFF2-40B4-BE49-F238E27FC236}">
                <a16:creationId xmlns:a16="http://schemas.microsoft.com/office/drawing/2014/main" id="{881BF85D-299E-4B32-B61A-C3D69860C687}"/>
              </a:ext>
            </a:extLst>
          </p:cNvPr>
          <p:cNvPicPr>
            <a:picLocks noChangeAspect="1"/>
          </p:cNvPicPr>
          <p:nvPr/>
        </p:nvPicPr>
        <p:blipFill rotWithShape="1">
          <a:blip r:embed="rId3"/>
          <a:srcRect t="5226" r="24130"/>
          <a:stretch/>
        </p:blipFill>
        <p:spPr>
          <a:xfrm>
            <a:off x="457345" y="438802"/>
            <a:ext cx="8511166" cy="5980395"/>
          </a:xfrm>
          <a:prstGeom prst="rect">
            <a:avLst/>
          </a:prstGeom>
        </p:spPr>
      </p:pic>
      <p:cxnSp>
        <p:nvCxnSpPr>
          <p:cNvPr id="11" name="Straight Arrow Connector 10">
            <a:extLst>
              <a:ext uri="{FF2B5EF4-FFF2-40B4-BE49-F238E27FC236}">
                <a16:creationId xmlns:a16="http://schemas.microsoft.com/office/drawing/2014/main" id="{A07A33C0-270E-417A-90E9-DFF400FCD0B7}"/>
              </a:ext>
            </a:extLst>
          </p:cNvPr>
          <p:cNvCxnSpPr>
            <a:cxnSpLocks/>
          </p:cNvCxnSpPr>
          <p:nvPr/>
        </p:nvCxnSpPr>
        <p:spPr>
          <a:xfrm flipH="1" flipV="1">
            <a:off x="4821382" y="3020291"/>
            <a:ext cx="5190837" cy="148705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9403573-45B8-4576-BEC3-024108162B75}"/>
              </a:ext>
            </a:extLst>
          </p:cNvPr>
          <p:cNvCxnSpPr>
            <a:cxnSpLocks/>
          </p:cNvCxnSpPr>
          <p:nvPr/>
        </p:nvCxnSpPr>
        <p:spPr>
          <a:xfrm flipH="1" flipV="1">
            <a:off x="8220364" y="4842228"/>
            <a:ext cx="1791855" cy="16295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67796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05551024-EDED-47D5-9C63-960B731768AE}"/>
              </a:ext>
            </a:extLst>
          </p:cNvPr>
          <p:cNvSpPr txBox="1"/>
          <p:nvPr/>
        </p:nvSpPr>
        <p:spPr>
          <a:xfrm>
            <a:off x="8339770" y="2955274"/>
            <a:ext cx="2930488" cy="1200329"/>
          </a:xfrm>
          <a:prstGeom prst="rect">
            <a:avLst/>
          </a:prstGeom>
          <a:noFill/>
        </p:spPr>
        <p:txBody>
          <a:bodyPr wrap="square" rtlCol="0">
            <a:spAutoFit/>
          </a:bodyPr>
          <a:lstStyle/>
          <a:p>
            <a:pPr algn="r" rtl="1"/>
            <a:r>
              <a:rPr lang="he-IL" dirty="0"/>
              <a:t>בתמונה זו ניתן לראות את המרחקים של כל משתמש המחובר לרשת </a:t>
            </a:r>
            <a:r>
              <a:rPr lang="en-US" dirty="0"/>
              <a:t>ando1312</a:t>
            </a:r>
            <a:r>
              <a:rPr lang="he-IL" dirty="0"/>
              <a:t> לפי </a:t>
            </a:r>
            <a:r>
              <a:rPr lang="en-US" dirty="0"/>
              <a:t>airodump</a:t>
            </a:r>
            <a:r>
              <a:rPr lang="he-IL" dirty="0"/>
              <a:t>.</a:t>
            </a:r>
            <a:endParaRPr lang="en-IL" dirty="0"/>
          </a:p>
        </p:txBody>
      </p:sp>
      <p:pic>
        <p:nvPicPr>
          <p:cNvPr id="3" name="Picture 2">
            <a:extLst>
              <a:ext uri="{FF2B5EF4-FFF2-40B4-BE49-F238E27FC236}">
                <a16:creationId xmlns:a16="http://schemas.microsoft.com/office/drawing/2014/main" id="{C028D30A-183D-4182-B19E-7FCAADA400FA}"/>
              </a:ext>
            </a:extLst>
          </p:cNvPr>
          <p:cNvPicPr>
            <a:picLocks noChangeAspect="1"/>
          </p:cNvPicPr>
          <p:nvPr/>
        </p:nvPicPr>
        <p:blipFill rotWithShape="1">
          <a:blip r:embed="rId2"/>
          <a:srcRect t="5253" r="43106" b="56908"/>
          <a:stretch/>
        </p:blipFill>
        <p:spPr>
          <a:xfrm>
            <a:off x="1028459" y="2304077"/>
            <a:ext cx="6936509" cy="2595056"/>
          </a:xfrm>
          <a:prstGeom prst="rect">
            <a:avLst/>
          </a:prstGeom>
        </p:spPr>
      </p:pic>
      <p:sp>
        <p:nvSpPr>
          <p:cNvPr id="6" name="Rectangle 5">
            <a:extLst>
              <a:ext uri="{FF2B5EF4-FFF2-40B4-BE49-F238E27FC236}">
                <a16:creationId xmlns:a16="http://schemas.microsoft.com/office/drawing/2014/main" id="{D18A04E1-4743-4C70-BD53-56E45C10D150}"/>
              </a:ext>
            </a:extLst>
          </p:cNvPr>
          <p:cNvSpPr/>
          <p:nvPr/>
        </p:nvSpPr>
        <p:spPr>
          <a:xfrm>
            <a:off x="1028459" y="3592946"/>
            <a:ext cx="2477466" cy="98829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23992734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fontScale="90000"/>
          </a:bodyPr>
          <a:lstStyle/>
          <a:p>
            <a:pPr algn="r" rtl="1"/>
            <a:r>
              <a:rPr lang="he-IL" dirty="0"/>
              <a:t>שלב שלישי: ביצוע </a:t>
            </a:r>
            <a:r>
              <a:rPr lang="en-US" dirty="0"/>
              <a:t>MITM</a:t>
            </a:r>
            <a:r>
              <a:rPr lang="he-IL" dirty="0"/>
              <a:t> ע"י הסנפת התעבורה בין שני רכיבים ברשת</a:t>
            </a:r>
            <a:endParaRPr lang="en-IL" dirty="0"/>
          </a:p>
        </p:txBody>
      </p:sp>
      <p:sp>
        <p:nvSpPr>
          <p:cNvPr id="3" name="Content Placeholder 2">
            <a:extLst>
              <a:ext uri="{FF2B5EF4-FFF2-40B4-BE49-F238E27FC236}">
                <a16:creationId xmlns:a16="http://schemas.microsoft.com/office/drawing/2014/main" id="{951B8E9F-B5DE-4538-9C91-6E40F8D05C5A}"/>
              </a:ext>
            </a:extLst>
          </p:cNvPr>
          <p:cNvSpPr>
            <a:spLocks noGrp="1"/>
          </p:cNvSpPr>
          <p:nvPr>
            <p:ph idx="1"/>
          </p:nvPr>
        </p:nvSpPr>
        <p:spPr/>
        <p:txBody>
          <a:bodyPr>
            <a:normAutofit lnSpcReduction="10000"/>
          </a:bodyPr>
          <a:lstStyle/>
          <a:p>
            <a:pPr algn="r" rtl="1"/>
            <a:r>
              <a:rPr lang="he-IL" dirty="0"/>
              <a:t>גם שלב זה מורכב מכמה תהליכים.</a:t>
            </a:r>
          </a:p>
          <a:p>
            <a:pPr marL="342900" indent="-342900" algn="r" rtl="1">
              <a:buAutoNum type="arabicPeriod"/>
            </a:pPr>
            <a:r>
              <a:rPr lang="he-IL" dirty="0"/>
              <a:t>סריקת המכשירים ברשת. במטלה הראשונה ביצענו זאת, אך הדבר שונה במקרה שלנו משום שאנו מבצעים זאת מתוך הרשת לאחר שכבר התחברנו אליה. ביצענו זאת באמצעות שליחת </a:t>
            </a:r>
            <a:r>
              <a:rPr lang="en-US" dirty="0"/>
              <a:t>ping</a:t>
            </a:r>
            <a:r>
              <a:rPr lang="he-IL" dirty="0"/>
              <a:t>ים לכל הרכיבים המחוברים לרשת, ועם קבלת התשובה שלהם, הצגנו את פרטיהם על מנת שהמשתמש יוכל לבחור את המכשיר ממנו הוא רוצה לקבל את התעבורה.</a:t>
            </a:r>
          </a:p>
          <a:p>
            <a:pPr marL="342900" indent="-342900" algn="r" rtl="1">
              <a:buAutoNum type="arabicPeriod"/>
            </a:pPr>
            <a:r>
              <a:rPr lang="he-IL" dirty="0"/>
              <a:t>בחירת המשתמש הרצוי.</a:t>
            </a:r>
          </a:p>
          <a:p>
            <a:pPr marL="342900" indent="-342900" algn="r" rtl="1">
              <a:buAutoNum type="arabicPeriod"/>
            </a:pPr>
            <a:r>
              <a:rPr lang="he-IL" dirty="0"/>
              <a:t>ביצוע </a:t>
            </a:r>
            <a:r>
              <a:rPr lang="en-US" dirty="0"/>
              <a:t>MITM</a:t>
            </a:r>
            <a:r>
              <a:rPr lang="he-IL" dirty="0"/>
              <a:t> באמצעות </a:t>
            </a:r>
            <a:r>
              <a:rPr lang="en-US" dirty="0"/>
              <a:t>ARP Poisoning</a:t>
            </a:r>
            <a:r>
              <a:rPr lang="he-IL" dirty="0"/>
              <a:t>. בתקיפה זו אנו מבצעים תקיפה ע"י זיוף כתובת ה-</a:t>
            </a:r>
            <a:r>
              <a:rPr lang="en-US" dirty="0"/>
              <a:t>MAC</a:t>
            </a:r>
            <a:r>
              <a:rPr lang="he-IL" dirty="0"/>
              <a:t> בפקטות </a:t>
            </a:r>
            <a:r>
              <a:rPr lang="en-US" dirty="0"/>
              <a:t>ARP</a:t>
            </a:r>
            <a:r>
              <a:rPr lang="he-IL" dirty="0"/>
              <a:t> שאנו שולחים ברשת. בתקיפה שביצענו שלחנו פקטות </a:t>
            </a:r>
            <a:r>
              <a:rPr lang="en-US" dirty="0"/>
              <a:t>ARP</a:t>
            </a:r>
            <a:r>
              <a:rPr lang="he-IL" dirty="0"/>
              <a:t> עם כתובות </a:t>
            </a:r>
            <a:r>
              <a:rPr lang="en-US" dirty="0"/>
              <a:t>MAC</a:t>
            </a:r>
            <a:r>
              <a:rPr lang="he-IL" dirty="0"/>
              <a:t>  ו-</a:t>
            </a:r>
            <a:r>
              <a:rPr lang="en-US" dirty="0"/>
              <a:t>IP</a:t>
            </a:r>
            <a:r>
              <a:rPr lang="he-IL" dirty="0"/>
              <a:t> מזויפות של המכשיר ממנו אנו רוצים לגנוב מידע ושל ה-</a:t>
            </a:r>
            <a:r>
              <a:rPr lang="en-US" dirty="0"/>
              <a:t>router</a:t>
            </a:r>
            <a:r>
              <a:rPr lang="he-IL" dirty="0"/>
              <a:t>, ובכך גרמנו לשני הרכיבים הללו לפנות אלינו,  ודרכנו מועבר גם לרכיב הנכון שאליו נשלח המידע.</a:t>
            </a:r>
          </a:p>
          <a:p>
            <a:pPr marL="0" indent="0" algn="r" rtl="1">
              <a:buNone/>
            </a:pPr>
            <a:r>
              <a:rPr lang="he-IL" dirty="0"/>
              <a:t>     תהליך זה קורה ב-</a:t>
            </a:r>
            <a:r>
              <a:rPr lang="en-US" dirty="0"/>
              <a:t>main</a:t>
            </a:r>
            <a:r>
              <a:rPr lang="he-IL" dirty="0"/>
              <a:t> של הקובץ </a:t>
            </a:r>
            <a:r>
              <a:rPr lang="en-US" dirty="0"/>
              <a:t>NetSav4</a:t>
            </a:r>
            <a:r>
              <a:rPr lang="he-IL" dirty="0"/>
              <a:t>, באמצעות שימוש ב-</a:t>
            </a:r>
            <a:r>
              <a:rPr lang="en-US" dirty="0"/>
              <a:t>class</a:t>
            </a:r>
            <a:r>
              <a:rPr lang="he-IL" dirty="0"/>
              <a:t> שניתן לראות בתיקיית </a:t>
            </a:r>
          </a:p>
          <a:p>
            <a:pPr marL="0" indent="0" algn="r" rtl="1">
              <a:buNone/>
            </a:pPr>
            <a:r>
              <a:rPr lang="he-IL" dirty="0"/>
              <a:t>     ה-</a:t>
            </a:r>
            <a:r>
              <a:rPr lang="en-US" dirty="0"/>
              <a:t>classes</a:t>
            </a:r>
            <a:r>
              <a:rPr lang="he-IL" dirty="0"/>
              <a:t>, </a:t>
            </a:r>
            <a:r>
              <a:rPr lang="en-US" dirty="0"/>
              <a:t>arpspoof</a:t>
            </a:r>
            <a:r>
              <a:rPr lang="he-IL" dirty="0"/>
              <a:t>.</a:t>
            </a:r>
          </a:p>
          <a:p>
            <a:pPr marL="342900" indent="-342900" algn="r" rtl="1">
              <a:buAutoNum type="arabicPeriod"/>
            </a:pPr>
            <a:endParaRPr lang="he-IL" dirty="0"/>
          </a:p>
        </p:txBody>
      </p:sp>
      <p:graphicFrame>
        <p:nvGraphicFramePr>
          <p:cNvPr id="7" name="Object 6">
            <a:extLst>
              <a:ext uri="{FF2B5EF4-FFF2-40B4-BE49-F238E27FC236}">
                <a16:creationId xmlns:a16="http://schemas.microsoft.com/office/drawing/2014/main" id="{50272485-66EE-4DE5-A098-4C5539D91DBB}"/>
              </a:ext>
            </a:extLst>
          </p:cNvPr>
          <p:cNvGraphicFramePr>
            <a:graphicFrameLocks noChangeAspect="1"/>
          </p:cNvGraphicFramePr>
          <p:nvPr>
            <p:extLst>
              <p:ext uri="{D42A27DB-BD31-4B8C-83A1-F6EECF244321}">
                <p14:modId xmlns:p14="http://schemas.microsoft.com/office/powerpoint/2010/main" val="126896690"/>
              </p:ext>
            </p:extLst>
          </p:nvPr>
        </p:nvGraphicFramePr>
        <p:xfrm>
          <a:off x="1442411" y="5667718"/>
          <a:ext cx="760413" cy="547688"/>
        </p:xfrm>
        <a:graphic>
          <a:graphicData uri="http://schemas.openxmlformats.org/presentationml/2006/ole">
            <mc:AlternateContent xmlns:mc="http://schemas.openxmlformats.org/markup-compatibility/2006">
              <mc:Choice xmlns:v="urn:schemas-microsoft-com:vml" Requires="v">
                <p:oleObj spid="_x0000_s2106" name="Packager Shell Object" showAsIcon="1" r:id="rId3" imgW="760320" imgH="547920" progId="Package">
                  <p:embed/>
                </p:oleObj>
              </mc:Choice>
              <mc:Fallback>
                <p:oleObj name="Packager Shell Object" showAsIcon="1" r:id="rId3" imgW="760320" imgH="547920" progId="Package">
                  <p:embed/>
                  <p:pic>
                    <p:nvPicPr>
                      <p:cNvPr id="4" name="Object 3">
                        <a:extLst>
                          <a:ext uri="{FF2B5EF4-FFF2-40B4-BE49-F238E27FC236}">
                            <a16:creationId xmlns:a16="http://schemas.microsoft.com/office/drawing/2014/main" id="{C2271544-1FC2-4244-8111-A3E9B9CEC00F}"/>
                          </a:ext>
                        </a:extLst>
                      </p:cNvPr>
                      <p:cNvPicPr/>
                      <p:nvPr/>
                    </p:nvPicPr>
                    <p:blipFill>
                      <a:blip r:embed="rId4"/>
                      <a:stretch>
                        <a:fillRect/>
                      </a:stretch>
                    </p:blipFill>
                    <p:spPr>
                      <a:xfrm>
                        <a:off x="1442411" y="5667718"/>
                        <a:ext cx="760413" cy="547688"/>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4183AB67-E1C6-46B6-95FD-4F88142CE6E1}"/>
              </a:ext>
            </a:extLst>
          </p:cNvPr>
          <p:cNvGraphicFramePr>
            <a:graphicFrameLocks noChangeAspect="1"/>
          </p:cNvGraphicFramePr>
          <p:nvPr>
            <p:extLst>
              <p:ext uri="{D42A27DB-BD31-4B8C-83A1-F6EECF244321}">
                <p14:modId xmlns:p14="http://schemas.microsoft.com/office/powerpoint/2010/main" val="4122790195"/>
              </p:ext>
            </p:extLst>
          </p:nvPr>
        </p:nvGraphicFramePr>
        <p:xfrm>
          <a:off x="2779713" y="5667718"/>
          <a:ext cx="811212" cy="547688"/>
        </p:xfrm>
        <a:graphic>
          <a:graphicData uri="http://schemas.openxmlformats.org/presentationml/2006/ole">
            <mc:AlternateContent xmlns:mc="http://schemas.openxmlformats.org/markup-compatibility/2006">
              <mc:Choice xmlns:v="urn:schemas-microsoft-com:vml" Requires="v">
                <p:oleObj spid="_x0000_s2107" name="Packager Shell Object" showAsIcon="1" r:id="rId5" imgW="810720" imgH="547920" progId="Package">
                  <p:embed/>
                </p:oleObj>
              </mc:Choice>
              <mc:Fallback>
                <p:oleObj name="Packager Shell Object" showAsIcon="1" r:id="rId5" imgW="810720" imgH="547920" progId="Package">
                  <p:embed/>
                  <p:pic>
                    <p:nvPicPr>
                      <p:cNvPr id="0" name=""/>
                      <p:cNvPicPr/>
                      <p:nvPr/>
                    </p:nvPicPr>
                    <p:blipFill>
                      <a:blip r:embed="rId6"/>
                      <a:stretch>
                        <a:fillRect/>
                      </a:stretch>
                    </p:blipFill>
                    <p:spPr>
                      <a:xfrm>
                        <a:off x="2779713" y="5667718"/>
                        <a:ext cx="811212" cy="547688"/>
                      </a:xfrm>
                      <a:prstGeom prst="rect">
                        <a:avLst/>
                      </a:prstGeom>
                    </p:spPr>
                  </p:pic>
                </p:oleObj>
              </mc:Fallback>
            </mc:AlternateContent>
          </a:graphicData>
        </a:graphic>
      </p:graphicFrame>
    </p:spTree>
    <p:extLst>
      <p:ext uri="{BB962C8B-B14F-4D97-AF65-F5344CB8AC3E}">
        <p14:creationId xmlns:p14="http://schemas.microsoft.com/office/powerpoint/2010/main" val="34065954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fontScale="90000"/>
          </a:bodyPr>
          <a:lstStyle/>
          <a:p>
            <a:pPr algn="r" rtl="1"/>
            <a:r>
              <a:rPr lang="he-IL" dirty="0"/>
              <a:t>שלב שלישי: ביצוע </a:t>
            </a:r>
            <a:r>
              <a:rPr lang="en-US" dirty="0"/>
              <a:t>MITM</a:t>
            </a:r>
            <a:r>
              <a:rPr lang="he-IL" dirty="0"/>
              <a:t> ע"י הסנפת התעבורה בין שני רכיבים ברשת</a:t>
            </a:r>
            <a:endParaRPr lang="en-IL" dirty="0"/>
          </a:p>
        </p:txBody>
      </p:sp>
      <p:sp>
        <p:nvSpPr>
          <p:cNvPr id="3" name="Content Placeholder 2">
            <a:extLst>
              <a:ext uri="{FF2B5EF4-FFF2-40B4-BE49-F238E27FC236}">
                <a16:creationId xmlns:a16="http://schemas.microsoft.com/office/drawing/2014/main" id="{951B8E9F-B5DE-4538-9C91-6E40F8D05C5A}"/>
              </a:ext>
            </a:extLst>
          </p:cNvPr>
          <p:cNvSpPr>
            <a:spLocks noGrp="1"/>
          </p:cNvSpPr>
          <p:nvPr>
            <p:ph idx="1"/>
          </p:nvPr>
        </p:nvSpPr>
        <p:spPr/>
        <p:txBody>
          <a:bodyPr>
            <a:normAutofit/>
          </a:bodyPr>
          <a:lstStyle/>
          <a:p>
            <a:pPr marL="342900" indent="-342900" algn="r" rtl="1">
              <a:buFont typeface="+mj-lt"/>
              <a:buAutoNum type="arabicPeriod" startAt="4"/>
            </a:pPr>
            <a:r>
              <a:rPr lang="he-IL" dirty="0"/>
              <a:t>בשלב הבא החלטנו באמצעות הכלי </a:t>
            </a:r>
            <a:r>
              <a:rPr lang="en-US" dirty="0"/>
              <a:t>net_creds</a:t>
            </a:r>
            <a:r>
              <a:rPr lang="he-IL" dirty="0"/>
              <a:t> לקבל מידע מהתעבורה של המשתמש. </a:t>
            </a:r>
            <a:r>
              <a:rPr lang="en-US" dirty="0"/>
              <a:t>Net_creds</a:t>
            </a:r>
            <a:r>
              <a:rPr lang="he-IL" dirty="0"/>
              <a:t> הינו כלי </a:t>
            </a:r>
            <a:r>
              <a:rPr lang="en-US" dirty="0"/>
              <a:t>python</a:t>
            </a:r>
            <a:r>
              <a:rPr lang="he-IL" dirty="0"/>
              <a:t> (קוד) אשר סורק את התעבורה ומאתר בה בקשות </a:t>
            </a:r>
            <a:r>
              <a:rPr lang="en-US" dirty="0"/>
              <a:t>get</a:t>
            </a:r>
            <a:r>
              <a:rPr lang="he-IL" dirty="0"/>
              <a:t> ו-</a:t>
            </a:r>
            <a:r>
              <a:rPr lang="pt-BR" dirty="0"/>
              <a:t>post</a:t>
            </a:r>
            <a:r>
              <a:rPr lang="he-IL" dirty="0"/>
              <a:t> שהמכשיר מוציא- ומציג את המידע הנ"ל מתוך התעבורה שאנו מסניפים בין המשתמש ל-</a:t>
            </a:r>
            <a:r>
              <a:rPr lang="en-US" dirty="0"/>
              <a:t>router</a:t>
            </a:r>
            <a:r>
              <a:rPr lang="he-IL" dirty="0"/>
              <a:t>.</a:t>
            </a:r>
          </a:p>
          <a:p>
            <a:pPr marL="0" indent="0" algn="r" rtl="1">
              <a:buNone/>
            </a:pPr>
            <a:r>
              <a:rPr lang="he-IL" dirty="0"/>
              <a:t>     ישנם עוד סוגי מידע שניתן להוציא באמצעות כלים קיימים בדומה ל-</a:t>
            </a:r>
            <a:r>
              <a:rPr lang="en-US" dirty="0"/>
              <a:t>net_creds</a:t>
            </a:r>
            <a:r>
              <a:rPr lang="he-IL" dirty="0"/>
              <a:t>: </a:t>
            </a:r>
            <a:endParaRPr lang="en-US" dirty="0"/>
          </a:p>
          <a:p>
            <a:pPr marL="0" indent="0" algn="r" rtl="1">
              <a:buNone/>
            </a:pPr>
            <a:r>
              <a:rPr lang="en-US" dirty="0"/>
              <a:t> 	SSLSTRIP</a:t>
            </a:r>
            <a:r>
              <a:rPr lang="he-IL" dirty="0"/>
              <a:t>– זהו כלי אשר מאתר תעבורת </a:t>
            </a:r>
            <a:r>
              <a:rPr lang="en-US" dirty="0"/>
              <a:t>https</a:t>
            </a:r>
            <a:r>
              <a:rPr lang="he-IL" dirty="0"/>
              <a:t> בין המשתמש לבין ה-</a:t>
            </a:r>
            <a:r>
              <a:rPr lang="en-US" dirty="0"/>
              <a:t>router</a:t>
            </a:r>
            <a:r>
              <a:rPr lang="he-IL" dirty="0"/>
              <a:t> ברשת, יעביר את </a:t>
            </a:r>
            <a:r>
              <a:rPr lang="en-US" dirty="0"/>
              <a:t>	</a:t>
            </a:r>
            <a:r>
              <a:rPr lang="he-IL" dirty="0"/>
              <a:t>התעבורה למכונת התוקף, וישמור בצורה ברורה וקריאה את פקטות ה-</a:t>
            </a:r>
            <a:r>
              <a:rPr lang="en-US" dirty="0"/>
              <a:t>https</a:t>
            </a:r>
            <a:r>
              <a:rPr lang="he-IL" dirty="0"/>
              <a:t> (כלומר יהפוך את </a:t>
            </a:r>
            <a:r>
              <a:rPr lang="en-US" dirty="0"/>
              <a:t>	</a:t>
            </a:r>
            <a:r>
              <a:rPr lang="he-IL" dirty="0"/>
              <a:t>התעבורה ל-לא מוצפנת ושימוש ב-</a:t>
            </a:r>
            <a:r>
              <a:rPr lang="en-US" dirty="0"/>
              <a:t>http</a:t>
            </a:r>
            <a:r>
              <a:rPr lang="he-IL" dirty="0"/>
              <a:t>).</a:t>
            </a:r>
          </a:p>
          <a:p>
            <a:pPr marL="0" indent="0" algn="r" rtl="1">
              <a:buNone/>
            </a:pPr>
            <a:r>
              <a:rPr lang="en-US" dirty="0"/>
              <a:t>	DSNIFF</a:t>
            </a:r>
            <a:r>
              <a:rPr lang="he-IL" dirty="0"/>
              <a:t> – עבור הסנפת תעבורה מכמה פרוטוקולים כמו למשל: </a:t>
            </a:r>
            <a:r>
              <a:rPr lang="en-US" dirty="0"/>
              <a:t> FTP, HTTP, SNMP, POP, LDAP</a:t>
            </a:r>
            <a:r>
              <a:rPr lang="he-IL" dirty="0"/>
              <a:t>.</a:t>
            </a:r>
          </a:p>
          <a:p>
            <a:pPr marL="0" indent="0" algn="r" rtl="1">
              <a:buNone/>
            </a:pPr>
            <a:r>
              <a:rPr lang="he-IL" dirty="0"/>
              <a:t>	</a:t>
            </a:r>
            <a:r>
              <a:rPr lang="en-US" dirty="0"/>
              <a:t> DRIFTNET</a:t>
            </a:r>
            <a:r>
              <a:rPr lang="he-IL" dirty="0"/>
              <a:t> – כלי אשר מאתר ומציג קבצי תמונות אשר נמצאים בתעבורה המוסנפת.</a:t>
            </a:r>
          </a:p>
          <a:p>
            <a:pPr marL="0" indent="0" algn="r" rtl="1">
              <a:buNone/>
            </a:pPr>
            <a:endParaRPr lang="he-IL" dirty="0"/>
          </a:p>
        </p:txBody>
      </p:sp>
    </p:spTree>
    <p:extLst>
      <p:ext uri="{BB962C8B-B14F-4D97-AF65-F5344CB8AC3E}">
        <p14:creationId xmlns:p14="http://schemas.microsoft.com/office/powerpoint/2010/main" val="38457963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3B49AB-9735-49DC-8C8E-CDF8B6AF10B7}"/>
              </a:ext>
            </a:extLst>
          </p:cNvPr>
          <p:cNvPicPr>
            <a:picLocks noChangeAspect="1"/>
          </p:cNvPicPr>
          <p:nvPr/>
        </p:nvPicPr>
        <p:blipFill rotWithShape="1">
          <a:blip r:embed="rId2"/>
          <a:srcRect t="9370" r="42440"/>
          <a:stretch/>
        </p:blipFill>
        <p:spPr>
          <a:xfrm>
            <a:off x="594910" y="321297"/>
            <a:ext cx="7017745" cy="6215406"/>
          </a:xfrm>
          <a:prstGeom prst="rect">
            <a:avLst/>
          </a:prstGeom>
        </p:spPr>
      </p:pic>
      <p:sp>
        <p:nvSpPr>
          <p:cNvPr id="12" name="TextBox 11">
            <a:extLst>
              <a:ext uri="{FF2B5EF4-FFF2-40B4-BE49-F238E27FC236}">
                <a16:creationId xmlns:a16="http://schemas.microsoft.com/office/drawing/2014/main" id="{05551024-EDED-47D5-9C63-960B731768AE}"/>
              </a:ext>
            </a:extLst>
          </p:cNvPr>
          <p:cNvSpPr txBox="1"/>
          <p:nvPr/>
        </p:nvSpPr>
        <p:spPr>
          <a:xfrm>
            <a:off x="8339770" y="2955274"/>
            <a:ext cx="2930488" cy="1477328"/>
          </a:xfrm>
          <a:prstGeom prst="rect">
            <a:avLst/>
          </a:prstGeom>
          <a:noFill/>
        </p:spPr>
        <p:txBody>
          <a:bodyPr wrap="square" rtlCol="0">
            <a:spAutoFit/>
          </a:bodyPr>
          <a:lstStyle/>
          <a:p>
            <a:pPr algn="r" rtl="1"/>
            <a:r>
              <a:rPr lang="he-IL" dirty="0"/>
              <a:t>בתמונה זו ניתן לראות את תהליך ההתחברות שלנו לרשת באמצעות הסיסמא שגילינו, וכן את סריקת המכשירים המחוברים לרשת שבחרנו.</a:t>
            </a:r>
            <a:endParaRPr lang="en-IL" dirty="0"/>
          </a:p>
        </p:txBody>
      </p:sp>
      <p:sp>
        <p:nvSpPr>
          <p:cNvPr id="13" name="Rectangle 12">
            <a:extLst>
              <a:ext uri="{FF2B5EF4-FFF2-40B4-BE49-F238E27FC236}">
                <a16:creationId xmlns:a16="http://schemas.microsoft.com/office/drawing/2014/main" id="{608E0F46-4328-456A-A272-074368AB964E}"/>
              </a:ext>
            </a:extLst>
          </p:cNvPr>
          <p:cNvSpPr/>
          <p:nvPr/>
        </p:nvSpPr>
        <p:spPr>
          <a:xfrm>
            <a:off x="429656" y="3808686"/>
            <a:ext cx="7017745" cy="264719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29689076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05551024-EDED-47D5-9C63-960B731768AE}"/>
              </a:ext>
            </a:extLst>
          </p:cNvPr>
          <p:cNvSpPr txBox="1"/>
          <p:nvPr/>
        </p:nvSpPr>
        <p:spPr>
          <a:xfrm>
            <a:off x="8462318" y="1826889"/>
            <a:ext cx="2930488" cy="3416320"/>
          </a:xfrm>
          <a:prstGeom prst="rect">
            <a:avLst/>
          </a:prstGeom>
          <a:noFill/>
        </p:spPr>
        <p:txBody>
          <a:bodyPr wrap="square" rtlCol="0">
            <a:spAutoFit/>
          </a:bodyPr>
          <a:lstStyle/>
          <a:p>
            <a:pPr algn="r" rtl="1"/>
            <a:r>
              <a:rPr lang="he-IL" dirty="0"/>
              <a:t>בתמונה זו ניתן לראות את ה-</a:t>
            </a:r>
            <a:r>
              <a:rPr lang="en-US" dirty="0"/>
              <a:t>ARP spoofing (poisoning)</a:t>
            </a:r>
            <a:r>
              <a:rPr lang="he-IL" dirty="0"/>
              <a:t> שביצענו ברשת שלנו.</a:t>
            </a:r>
          </a:p>
          <a:p>
            <a:pPr algn="r" rtl="1"/>
            <a:r>
              <a:rPr lang="he-IL" dirty="0"/>
              <a:t>בצהוב ניתן לראות שכתובות ה-</a:t>
            </a:r>
            <a:r>
              <a:rPr lang="en-US" dirty="0"/>
              <a:t>MAC</a:t>
            </a:r>
            <a:r>
              <a:rPr lang="he-IL" dirty="0"/>
              <a:t> של שני ה-</a:t>
            </a:r>
            <a:r>
              <a:rPr lang="en-US" dirty="0"/>
              <a:t>Ip</a:t>
            </a:r>
            <a:r>
              <a:rPr lang="he-IL" dirty="0"/>
              <a:t>ים המוצגים היא אותה כתובת, כלומר כתובת ה-</a:t>
            </a:r>
            <a:r>
              <a:rPr lang="en-US" dirty="0"/>
              <a:t>MAC</a:t>
            </a:r>
            <a:r>
              <a:rPr lang="he-IL" dirty="0"/>
              <a:t> של ה-</a:t>
            </a:r>
            <a:r>
              <a:rPr lang="en-US" dirty="0"/>
              <a:t>router</a:t>
            </a:r>
            <a:r>
              <a:rPr lang="he-IL" dirty="0"/>
              <a:t> שהינו תחת ה-</a:t>
            </a:r>
            <a:r>
              <a:rPr lang="en-US" dirty="0"/>
              <a:t>IP</a:t>
            </a:r>
            <a:r>
              <a:rPr lang="he-IL" dirty="0"/>
              <a:t> 192.168.1.1 היא כעת אותה כתובת </a:t>
            </a:r>
            <a:r>
              <a:rPr lang="en-US" dirty="0"/>
              <a:t>MAC</a:t>
            </a:r>
            <a:r>
              <a:rPr lang="he-IL" dirty="0"/>
              <a:t> כמו המשתמש שתחת ה-</a:t>
            </a:r>
            <a:r>
              <a:rPr lang="en-US" dirty="0"/>
              <a:t>IP</a:t>
            </a:r>
            <a:r>
              <a:rPr lang="he-IL" dirty="0"/>
              <a:t> 192.168.1.10</a:t>
            </a:r>
            <a:r>
              <a:rPr lang="en-US" dirty="0"/>
              <a:t> .</a:t>
            </a:r>
            <a:endParaRPr lang="en-IL" dirty="0"/>
          </a:p>
        </p:txBody>
      </p:sp>
      <p:grpSp>
        <p:nvGrpSpPr>
          <p:cNvPr id="9" name="Group 8">
            <a:extLst>
              <a:ext uri="{FF2B5EF4-FFF2-40B4-BE49-F238E27FC236}">
                <a16:creationId xmlns:a16="http://schemas.microsoft.com/office/drawing/2014/main" id="{FA44D278-17FB-4BA3-AA21-97F1C91245A6}"/>
              </a:ext>
            </a:extLst>
          </p:cNvPr>
          <p:cNvGrpSpPr/>
          <p:nvPr/>
        </p:nvGrpSpPr>
        <p:grpSpPr>
          <a:xfrm>
            <a:off x="556184" y="1159495"/>
            <a:ext cx="7450525" cy="4751109"/>
            <a:chOff x="443060" y="876692"/>
            <a:chExt cx="7450525" cy="4751109"/>
          </a:xfrm>
        </p:grpSpPr>
        <p:pic>
          <p:nvPicPr>
            <p:cNvPr id="3" name="Picture 2">
              <a:extLst>
                <a:ext uri="{FF2B5EF4-FFF2-40B4-BE49-F238E27FC236}">
                  <a16:creationId xmlns:a16="http://schemas.microsoft.com/office/drawing/2014/main" id="{D3F76B45-FD0F-4373-B9DE-0868B1647697}"/>
                </a:ext>
              </a:extLst>
            </p:cNvPr>
            <p:cNvPicPr>
              <a:picLocks noChangeAspect="1"/>
            </p:cNvPicPr>
            <p:nvPr/>
          </p:nvPicPr>
          <p:blipFill rotWithShape="1">
            <a:blip r:embed="rId2"/>
            <a:srcRect t="3849" r="39691" b="26873"/>
            <a:stretch/>
          </p:blipFill>
          <p:spPr>
            <a:xfrm>
              <a:off x="540678" y="876692"/>
              <a:ext cx="7352907" cy="4751109"/>
            </a:xfrm>
            <a:prstGeom prst="rect">
              <a:avLst/>
            </a:prstGeom>
          </p:spPr>
        </p:pic>
        <p:sp>
          <p:nvSpPr>
            <p:cNvPr id="7" name="Rectangle 6">
              <a:extLst>
                <a:ext uri="{FF2B5EF4-FFF2-40B4-BE49-F238E27FC236}">
                  <a16:creationId xmlns:a16="http://schemas.microsoft.com/office/drawing/2014/main" id="{2444C814-5E0A-47F2-A050-DCE1250218DE}"/>
                </a:ext>
              </a:extLst>
            </p:cNvPr>
            <p:cNvSpPr/>
            <p:nvPr/>
          </p:nvSpPr>
          <p:spPr>
            <a:xfrm>
              <a:off x="443060" y="3601039"/>
              <a:ext cx="4326904" cy="47134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8" name="Rectangle 7">
              <a:extLst>
                <a:ext uri="{FF2B5EF4-FFF2-40B4-BE49-F238E27FC236}">
                  <a16:creationId xmlns:a16="http://schemas.microsoft.com/office/drawing/2014/main" id="{32958FD4-FE1B-431B-90A9-1189A83942F7}"/>
                </a:ext>
              </a:extLst>
            </p:cNvPr>
            <p:cNvSpPr/>
            <p:nvPr/>
          </p:nvSpPr>
          <p:spPr>
            <a:xfrm>
              <a:off x="4666268" y="3016575"/>
              <a:ext cx="3091992" cy="67873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cxnSp>
          <p:nvCxnSpPr>
            <p:cNvPr id="6" name="Straight Connector 5">
              <a:extLst>
                <a:ext uri="{FF2B5EF4-FFF2-40B4-BE49-F238E27FC236}">
                  <a16:creationId xmlns:a16="http://schemas.microsoft.com/office/drawing/2014/main" id="{A0A5E4C8-6967-48C4-BD68-DB960B218C38}"/>
                </a:ext>
              </a:extLst>
            </p:cNvPr>
            <p:cNvCxnSpPr/>
            <p:nvPr/>
          </p:nvCxnSpPr>
          <p:spPr>
            <a:xfrm>
              <a:off x="4854804" y="3374796"/>
              <a:ext cx="1970202" cy="0"/>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27D978-3515-422E-A608-A284BAB240E9}"/>
                </a:ext>
              </a:extLst>
            </p:cNvPr>
            <p:cNvCxnSpPr/>
            <p:nvPr/>
          </p:nvCxnSpPr>
          <p:spPr>
            <a:xfrm>
              <a:off x="4865799" y="3574331"/>
              <a:ext cx="1970202" cy="0"/>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88169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18D477-15AD-488F-9921-5C5FB690634B}"/>
              </a:ext>
            </a:extLst>
          </p:cNvPr>
          <p:cNvPicPr>
            <a:picLocks noChangeAspect="1"/>
          </p:cNvPicPr>
          <p:nvPr/>
        </p:nvPicPr>
        <p:blipFill>
          <a:blip r:embed="rId2"/>
          <a:stretch>
            <a:fillRect/>
          </a:stretch>
        </p:blipFill>
        <p:spPr>
          <a:xfrm>
            <a:off x="531091" y="298738"/>
            <a:ext cx="11129818" cy="6260523"/>
          </a:xfrm>
          <a:prstGeom prst="rect">
            <a:avLst/>
          </a:prstGeom>
        </p:spPr>
      </p:pic>
      <p:sp>
        <p:nvSpPr>
          <p:cNvPr id="7" name="Rectangle 6">
            <a:extLst>
              <a:ext uri="{FF2B5EF4-FFF2-40B4-BE49-F238E27FC236}">
                <a16:creationId xmlns:a16="http://schemas.microsoft.com/office/drawing/2014/main" id="{59CBB305-408D-4536-98D1-772A1ACE15CD}"/>
              </a:ext>
            </a:extLst>
          </p:cNvPr>
          <p:cNvSpPr/>
          <p:nvPr/>
        </p:nvSpPr>
        <p:spPr>
          <a:xfrm>
            <a:off x="424206" y="888472"/>
            <a:ext cx="5561815" cy="264719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8" name="Rectangle 7">
            <a:extLst>
              <a:ext uri="{FF2B5EF4-FFF2-40B4-BE49-F238E27FC236}">
                <a16:creationId xmlns:a16="http://schemas.microsoft.com/office/drawing/2014/main" id="{DACD8E37-B861-4BB1-BCC1-7510BF71D34A}"/>
              </a:ext>
            </a:extLst>
          </p:cNvPr>
          <p:cNvSpPr/>
          <p:nvPr/>
        </p:nvSpPr>
        <p:spPr>
          <a:xfrm>
            <a:off x="2064470" y="1040871"/>
            <a:ext cx="1187777" cy="24117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18551129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a:bodyPr>
          <a:lstStyle/>
          <a:p>
            <a:pPr algn="r" rtl="1"/>
            <a:r>
              <a:rPr lang="he-IL" dirty="0"/>
              <a:t>שלב שלישי: הגנה מפני השלב השלישי</a:t>
            </a:r>
            <a:endParaRPr lang="en-IL" dirty="0"/>
          </a:p>
        </p:txBody>
      </p:sp>
      <p:sp>
        <p:nvSpPr>
          <p:cNvPr id="3" name="Content Placeholder 2">
            <a:extLst>
              <a:ext uri="{FF2B5EF4-FFF2-40B4-BE49-F238E27FC236}">
                <a16:creationId xmlns:a16="http://schemas.microsoft.com/office/drawing/2014/main" id="{951B8E9F-B5DE-4538-9C91-6E40F8D05C5A}"/>
              </a:ext>
            </a:extLst>
          </p:cNvPr>
          <p:cNvSpPr>
            <a:spLocks noGrp="1"/>
          </p:cNvSpPr>
          <p:nvPr>
            <p:ph idx="1"/>
          </p:nvPr>
        </p:nvSpPr>
        <p:spPr>
          <a:xfrm>
            <a:off x="1066800" y="1902691"/>
            <a:ext cx="10058400" cy="4525817"/>
          </a:xfrm>
        </p:spPr>
        <p:txBody>
          <a:bodyPr>
            <a:normAutofit fontScale="92500" lnSpcReduction="10000"/>
          </a:bodyPr>
          <a:lstStyle/>
          <a:p>
            <a:pPr algn="r" rtl="1"/>
            <a:r>
              <a:rPr lang="he-IL" sz="2100" dirty="0"/>
              <a:t>לגבי השלב השלישי שבו אנו מבצעים התקפת </a:t>
            </a:r>
            <a:r>
              <a:rPr lang="en-US" sz="2100" dirty="0"/>
              <a:t>MITM</a:t>
            </a:r>
            <a:r>
              <a:rPr lang="he-IL" sz="2100" dirty="0"/>
              <a:t> באמצעות </a:t>
            </a:r>
            <a:r>
              <a:rPr lang="en-US" sz="2100" dirty="0"/>
              <a:t>ARP</a:t>
            </a:r>
            <a:r>
              <a:rPr lang="pt-BR" sz="2100" dirty="0"/>
              <a:t> poisoning</a:t>
            </a:r>
            <a:r>
              <a:rPr lang="he-IL" sz="2100" dirty="0"/>
              <a:t>, נוכל לזהות תקיפה כזאת על הרשת בדרך הבאה:</a:t>
            </a:r>
          </a:p>
          <a:p>
            <a:pPr lvl="1" algn="r" rtl="1"/>
            <a:r>
              <a:rPr lang="he-IL" sz="1800" dirty="0"/>
              <a:t>באמצעות מעקב אחר טבלת ה-</a:t>
            </a:r>
            <a:r>
              <a:rPr lang="en-US" sz="1800" dirty="0"/>
              <a:t>ARP</a:t>
            </a:r>
            <a:r>
              <a:rPr lang="he-IL" sz="1800" dirty="0"/>
              <a:t> נוכללראות אם ישנן שתי כתובות </a:t>
            </a:r>
            <a:r>
              <a:rPr lang="en-US" sz="1800" dirty="0"/>
              <a:t>IP</a:t>
            </a:r>
            <a:r>
              <a:rPr lang="he-IL" sz="1800" dirty="0"/>
              <a:t> המשויכות לאותה כתובת </a:t>
            </a:r>
            <a:r>
              <a:rPr lang="en-US" sz="1800" dirty="0"/>
              <a:t>MAC</a:t>
            </a:r>
            <a:r>
              <a:rPr lang="he-IL" sz="1800" dirty="0"/>
              <a:t>, כפי שניתן לראות ב-</a:t>
            </a:r>
            <a:r>
              <a:rPr lang="en-US" sz="1800" dirty="0"/>
              <a:t>ARP poisoning</a:t>
            </a:r>
            <a:r>
              <a:rPr lang="he-IL" sz="1800" dirty="0"/>
              <a:t> שעשינו על הרשת שלנו.</a:t>
            </a:r>
          </a:p>
          <a:p>
            <a:pPr algn="r" rtl="1"/>
            <a:r>
              <a:rPr lang="he-IL" sz="2000" dirty="0"/>
              <a:t>נוכל להגן על הרשת שלנו מפני תקיפות כאלה בדרכים הבאות:</a:t>
            </a:r>
          </a:p>
          <a:p>
            <a:pPr lvl="1" algn="r" rtl="1"/>
            <a:r>
              <a:rPr lang="he-IL" sz="1800" dirty="0"/>
              <a:t>שימוש ברשומות </a:t>
            </a:r>
            <a:r>
              <a:rPr lang="en-US" sz="1800" dirty="0"/>
              <a:t>ARP</a:t>
            </a:r>
            <a:r>
              <a:rPr lang="he-IL" sz="1800" dirty="0"/>
              <a:t> סטטיות – כך לכל מחשב יש מעין עותק 'קשיח' של רשומות </a:t>
            </a:r>
            <a:r>
              <a:rPr lang="en-US" sz="1800" dirty="0"/>
              <a:t>ARP</a:t>
            </a:r>
            <a:r>
              <a:rPr lang="he-IL" sz="1800" dirty="0"/>
              <a:t>, שהן מוכרות לו ואינן משתנות. זה מתאים בעיקר לרשתות קטנות משום שזה דורש ניהול צמוד ומדויק של הרשת.</a:t>
            </a:r>
          </a:p>
          <a:p>
            <a:pPr lvl="1" algn="r" rtl="1"/>
            <a:r>
              <a:rPr lang="he-IL" sz="1800" dirty="0"/>
              <a:t>שימוש בפרוטוקולים מוצפנים – גורם לכך שהתוקף ייאלץ לבצע צעדים נוספים על מנת לקבל את המידע, אך כפי שראינו במקרה שלנו – ניתן לעשות זאת בקלות באמצעות כלים מוכנים.</a:t>
            </a:r>
          </a:p>
          <a:p>
            <a:pPr lvl="1" algn="r" rtl="1"/>
            <a:r>
              <a:rPr lang="he-IL" sz="1800" dirty="0"/>
              <a:t>שימוש בחיבור </a:t>
            </a:r>
            <a:r>
              <a:rPr lang="en-US" sz="1800" dirty="0"/>
              <a:t>VPN</a:t>
            </a:r>
            <a:r>
              <a:rPr lang="he-IL" sz="1800" dirty="0"/>
              <a:t> – כך המידע העובר בין ה-</a:t>
            </a:r>
            <a:r>
              <a:rPr lang="en-US" sz="1800" dirty="0"/>
              <a:t>router</a:t>
            </a:r>
            <a:r>
              <a:rPr lang="he-IL" sz="1800" dirty="0"/>
              <a:t> למשתמש מועבר בצורה מוצפנת בערוץ ישיר והתוקף יוכל לראות רק </a:t>
            </a:r>
            <a:r>
              <a:rPr lang="en-US" sz="1800" dirty="0"/>
              <a:t>ciphertext</a:t>
            </a:r>
            <a:r>
              <a:rPr lang="he-IL" sz="1800" dirty="0"/>
              <a:t>. פחות מתאים לארגונים משום שזה ידרוש חיבור כזה בין כל משתמש ל-</a:t>
            </a:r>
            <a:r>
              <a:rPr lang="en-US" sz="1800" dirty="0"/>
              <a:t>router</a:t>
            </a:r>
            <a:r>
              <a:rPr lang="he-IL" sz="1800" dirty="0"/>
              <a:t> וזה מסובך ולא יעיל.</a:t>
            </a:r>
          </a:p>
          <a:p>
            <a:pPr lvl="1" algn="r" rtl="1"/>
            <a:r>
              <a:rPr lang="he-IL" sz="1800" dirty="0"/>
              <a:t>שימוש בסנן פקטות – בשיטה זו פקטות שנראות חשודות או מכילות מידע לא אמין ייחסמו או יסוננו מתוך תעבורת הרשת. בנוגע ל-</a:t>
            </a:r>
            <a:r>
              <a:rPr lang="en-US" sz="1800" dirty="0"/>
              <a:t>ARP poisoning</a:t>
            </a:r>
            <a:r>
              <a:rPr lang="he-IL" sz="1800" dirty="0"/>
              <a:t>, סנן פקטות יכול לזהות פקטות שמזייפות פרטים של רכיב אחר ברשת.</a:t>
            </a:r>
          </a:p>
          <a:p>
            <a:pPr algn="r" rtl="1"/>
            <a:r>
              <a:rPr lang="he-IL" dirty="0"/>
              <a:t>יש לשים לב שכמובן שום הגנה לא מגנה עלינו במאת האחוזים.</a:t>
            </a:r>
          </a:p>
          <a:p>
            <a:pPr algn="r" rtl="1"/>
            <a:endParaRPr lang="he-IL" dirty="0"/>
          </a:p>
        </p:txBody>
      </p:sp>
    </p:spTree>
    <p:extLst>
      <p:ext uri="{BB962C8B-B14F-4D97-AF65-F5344CB8AC3E}">
        <p14:creationId xmlns:p14="http://schemas.microsoft.com/office/powerpoint/2010/main" val="18379058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56FB6-4D10-4959-8C58-C5AEF92FD124}"/>
              </a:ext>
            </a:extLst>
          </p:cNvPr>
          <p:cNvSpPr>
            <a:spLocks noGrp="1"/>
          </p:cNvSpPr>
          <p:nvPr>
            <p:ph type="title"/>
          </p:nvPr>
        </p:nvSpPr>
        <p:spPr/>
        <p:txBody>
          <a:bodyPr/>
          <a:lstStyle/>
          <a:p>
            <a:pPr algn="r" rtl="1"/>
            <a:r>
              <a:rPr lang="he-IL" dirty="0"/>
              <a:t>שלב ראשון: סריקת מכשירי </a:t>
            </a:r>
            <a:r>
              <a:rPr lang="en-US" dirty="0"/>
              <a:t>BT</a:t>
            </a:r>
            <a:endParaRPr lang="en-IL" dirty="0"/>
          </a:p>
        </p:txBody>
      </p:sp>
      <p:sp>
        <p:nvSpPr>
          <p:cNvPr id="3" name="Content Placeholder 2">
            <a:extLst>
              <a:ext uri="{FF2B5EF4-FFF2-40B4-BE49-F238E27FC236}">
                <a16:creationId xmlns:a16="http://schemas.microsoft.com/office/drawing/2014/main" id="{CCF7D39E-1890-467C-A186-78EC09130997}"/>
              </a:ext>
            </a:extLst>
          </p:cNvPr>
          <p:cNvSpPr>
            <a:spLocks noGrp="1"/>
          </p:cNvSpPr>
          <p:nvPr>
            <p:ph idx="1"/>
          </p:nvPr>
        </p:nvSpPr>
        <p:spPr/>
        <p:txBody>
          <a:bodyPr/>
          <a:lstStyle/>
          <a:p>
            <a:pPr algn="r" rtl="1"/>
            <a:r>
              <a:rPr lang="he-IL" dirty="0"/>
              <a:t>בשלב זה השתמשנו בספריות </a:t>
            </a:r>
            <a:r>
              <a:rPr lang="en-US" dirty="0"/>
              <a:t>python</a:t>
            </a:r>
            <a:r>
              <a:rPr lang="he-IL" dirty="0"/>
              <a:t> פשוטות לשם מציאת מכשירי ה-</a:t>
            </a:r>
            <a:r>
              <a:rPr lang="en-US" dirty="0"/>
              <a:t>BT</a:t>
            </a:r>
            <a:r>
              <a:rPr lang="he-IL" dirty="0"/>
              <a:t> </a:t>
            </a:r>
          </a:p>
          <a:p>
            <a:pPr algn="r" rtl="1"/>
            <a:r>
              <a:rPr lang="he-IL" dirty="0"/>
              <a:t>רצינו לכתוב קוד שיבצע סריקה של מכשירי </a:t>
            </a:r>
            <a:r>
              <a:rPr lang="en-US" dirty="0"/>
              <a:t>Bluetooth</a:t>
            </a:r>
            <a:r>
              <a:rPr lang="he-IL" dirty="0"/>
              <a:t> בסביבה, ובתהליך המחקר שלנו מצאנו ספר העוסק ב</a:t>
            </a:r>
            <a:r>
              <a:rPr lang="en-US" dirty="0"/>
              <a:t>BT</a:t>
            </a:r>
            <a:r>
              <a:rPr lang="he-IL" dirty="0"/>
              <a:t> ובאמצעות קוד קל ופשוט, הצלחנו לבצע סריקה. </a:t>
            </a:r>
          </a:p>
          <a:p>
            <a:pPr algn="r" rtl="1"/>
            <a:r>
              <a:rPr lang="he-IL" dirty="0"/>
              <a:t>הקוד פשוט ביותר שביצע זאת בהצלחה, באמצעות שימוש בספריית </a:t>
            </a:r>
            <a:r>
              <a:rPr lang="en-US" dirty="0"/>
              <a:t>Bluetooth</a:t>
            </a:r>
            <a:r>
              <a:rPr lang="he-IL" dirty="0"/>
              <a:t> של </a:t>
            </a:r>
            <a:r>
              <a:rPr lang="en-US" dirty="0"/>
              <a:t>python</a:t>
            </a:r>
            <a:r>
              <a:rPr lang="he-IL" dirty="0"/>
              <a:t> הוא:</a:t>
            </a:r>
            <a:endParaRPr lang="en-IL" dirty="0"/>
          </a:p>
          <a:p>
            <a:pPr algn="r" rtl="1"/>
            <a:endParaRPr lang="en-IL" dirty="0"/>
          </a:p>
        </p:txBody>
      </p:sp>
      <p:pic>
        <p:nvPicPr>
          <p:cNvPr id="4" name="Picture 3">
            <a:extLst>
              <a:ext uri="{FF2B5EF4-FFF2-40B4-BE49-F238E27FC236}">
                <a16:creationId xmlns:a16="http://schemas.microsoft.com/office/drawing/2014/main" id="{2DC139E7-1342-4D3D-AE16-B54F777145D6}"/>
              </a:ext>
            </a:extLst>
          </p:cNvPr>
          <p:cNvPicPr/>
          <p:nvPr/>
        </p:nvPicPr>
        <p:blipFill rotWithShape="1">
          <a:blip r:embed="rId2"/>
          <a:srcRect t="7112" b="5915"/>
          <a:stretch/>
        </p:blipFill>
        <p:spPr>
          <a:xfrm>
            <a:off x="3124200" y="3666745"/>
            <a:ext cx="5943600" cy="2907792"/>
          </a:xfrm>
          <a:prstGeom prst="rect">
            <a:avLst/>
          </a:prstGeom>
        </p:spPr>
      </p:pic>
    </p:spTree>
    <p:extLst>
      <p:ext uri="{BB962C8B-B14F-4D97-AF65-F5344CB8AC3E}">
        <p14:creationId xmlns:p14="http://schemas.microsoft.com/office/powerpoint/2010/main" val="2048102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56FB6-4D10-4959-8C58-C5AEF92FD124}"/>
              </a:ext>
            </a:extLst>
          </p:cNvPr>
          <p:cNvSpPr>
            <a:spLocks noGrp="1"/>
          </p:cNvSpPr>
          <p:nvPr>
            <p:ph type="title"/>
          </p:nvPr>
        </p:nvSpPr>
        <p:spPr/>
        <p:txBody>
          <a:bodyPr/>
          <a:lstStyle/>
          <a:p>
            <a:pPr algn="r" rtl="1"/>
            <a:r>
              <a:rPr lang="he-IL" dirty="0"/>
              <a:t>שלב שני: חיבור למכשיר </a:t>
            </a:r>
            <a:r>
              <a:rPr lang="en-US" dirty="0"/>
              <a:t>BT</a:t>
            </a:r>
            <a:endParaRPr lang="en-IL" dirty="0"/>
          </a:p>
        </p:txBody>
      </p:sp>
      <p:sp>
        <p:nvSpPr>
          <p:cNvPr id="3" name="Content Placeholder 2">
            <a:extLst>
              <a:ext uri="{FF2B5EF4-FFF2-40B4-BE49-F238E27FC236}">
                <a16:creationId xmlns:a16="http://schemas.microsoft.com/office/drawing/2014/main" id="{CCF7D39E-1890-467C-A186-78EC09130997}"/>
              </a:ext>
            </a:extLst>
          </p:cNvPr>
          <p:cNvSpPr>
            <a:spLocks noGrp="1"/>
          </p:cNvSpPr>
          <p:nvPr>
            <p:ph idx="1"/>
          </p:nvPr>
        </p:nvSpPr>
        <p:spPr/>
        <p:txBody>
          <a:bodyPr/>
          <a:lstStyle/>
          <a:p>
            <a:pPr algn="r" rtl="1"/>
            <a:r>
              <a:rPr lang="he-IL" dirty="0"/>
              <a:t>השלב הבא בפרויקט שלנו</a:t>
            </a:r>
            <a:r>
              <a:rPr lang="en-US" dirty="0"/>
              <a:t> </a:t>
            </a:r>
            <a:r>
              <a:rPr lang="he-IL" dirty="0"/>
              <a:t>הוא להתחבר למכשיר </a:t>
            </a:r>
            <a:r>
              <a:rPr lang="pt-BR" dirty="0"/>
              <a:t>B</a:t>
            </a:r>
            <a:r>
              <a:rPr lang="en-US" dirty="0" err="1"/>
              <a:t>luetooth</a:t>
            </a:r>
            <a:r>
              <a:rPr lang="he-IL" dirty="0"/>
              <a:t> כלשהו שאנו מצליחים לאתר באמצעות הקוד הקודם, ע"י תקיפת </a:t>
            </a:r>
            <a:r>
              <a:rPr lang="en-US" dirty="0" err="1"/>
              <a:t>Bruteforce</a:t>
            </a:r>
            <a:r>
              <a:rPr lang="he-IL" dirty="0"/>
              <a:t> לניחוש קוד ה-</a:t>
            </a:r>
            <a:r>
              <a:rPr lang="en-US" dirty="0"/>
              <a:t>pin</a:t>
            </a:r>
            <a:r>
              <a:rPr lang="he-IL" dirty="0"/>
              <a:t>.</a:t>
            </a:r>
          </a:p>
          <a:p>
            <a:pPr algn="r" rtl="1"/>
            <a:r>
              <a:rPr lang="he-IL" dirty="0"/>
              <a:t>לצערנו בשלב הזה נתקלנו בבעיות שבגללן לא הצלחנו לבצע חיבור לאף מכשיר.</a:t>
            </a:r>
          </a:p>
          <a:p>
            <a:pPr lvl="1" algn="r" rtl="1"/>
            <a:r>
              <a:rPr lang="he-IL" dirty="0"/>
              <a:t>בזמן החיבור קיבלנו שגיאת </a:t>
            </a:r>
            <a:r>
              <a:rPr lang="en-US" dirty="0"/>
              <a:t>timeout</a:t>
            </a:r>
            <a:r>
              <a:rPr lang="he-IL" dirty="0"/>
              <a:t> לנסיונות החיבור שלנו.</a:t>
            </a:r>
            <a:endParaRPr lang="en-IL" dirty="0"/>
          </a:p>
          <a:p>
            <a:pPr algn="r" rtl="1"/>
            <a:endParaRPr lang="en-IL" dirty="0"/>
          </a:p>
        </p:txBody>
      </p:sp>
    </p:spTree>
    <p:extLst>
      <p:ext uri="{BB962C8B-B14F-4D97-AF65-F5344CB8AC3E}">
        <p14:creationId xmlns:p14="http://schemas.microsoft.com/office/powerpoint/2010/main" val="2071331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E262-1C6A-47AF-AEB3-D6248997FDC4}"/>
              </a:ext>
            </a:extLst>
          </p:cNvPr>
          <p:cNvSpPr>
            <a:spLocks noGrp="1"/>
          </p:cNvSpPr>
          <p:nvPr>
            <p:ph type="title"/>
          </p:nvPr>
        </p:nvSpPr>
        <p:spPr/>
        <p:txBody>
          <a:bodyPr>
            <a:normAutofit fontScale="90000"/>
          </a:bodyPr>
          <a:lstStyle/>
          <a:p>
            <a:pPr algn="r" rtl="1"/>
            <a:r>
              <a:rPr lang="he-IL" dirty="0"/>
              <a:t>הרעיון השני: </a:t>
            </a:r>
            <a:br>
              <a:rPr lang="he-IL" dirty="0"/>
            </a:br>
            <a:r>
              <a:rPr lang="he-IL" dirty="0"/>
              <a:t>	גניבת מידע מרכיב באמצעות  </a:t>
            </a:r>
            <a:r>
              <a:rPr lang="en-US" dirty="0"/>
              <a:t>BT</a:t>
            </a:r>
            <a:endParaRPr lang="en-IL" dirty="0"/>
          </a:p>
        </p:txBody>
      </p:sp>
      <p:sp>
        <p:nvSpPr>
          <p:cNvPr id="3" name="Content Placeholder 2">
            <a:extLst>
              <a:ext uri="{FF2B5EF4-FFF2-40B4-BE49-F238E27FC236}">
                <a16:creationId xmlns:a16="http://schemas.microsoft.com/office/drawing/2014/main" id="{92A73C6A-EEB0-452F-8106-B8A26FE93898}"/>
              </a:ext>
            </a:extLst>
          </p:cNvPr>
          <p:cNvSpPr>
            <a:spLocks noGrp="1"/>
          </p:cNvSpPr>
          <p:nvPr>
            <p:ph idx="1"/>
          </p:nvPr>
        </p:nvSpPr>
        <p:spPr/>
        <p:txBody>
          <a:bodyPr>
            <a:normAutofit/>
          </a:bodyPr>
          <a:lstStyle/>
          <a:p>
            <a:pPr algn="r" rtl="1"/>
            <a:r>
              <a:rPr lang="he-IL" sz="2000" dirty="0"/>
              <a:t>בעיה עם הקבצים והרשאות </a:t>
            </a:r>
            <a:r>
              <a:rPr lang="en-US" sz="2000" dirty="0"/>
              <a:t>root</a:t>
            </a:r>
            <a:r>
              <a:rPr lang="he-IL" sz="2000" dirty="0"/>
              <a:t> במכשירי </a:t>
            </a:r>
            <a:r>
              <a:rPr lang="en-US" sz="2000" dirty="0"/>
              <a:t>android</a:t>
            </a:r>
            <a:r>
              <a:rPr lang="he-IL" sz="2000" dirty="0"/>
              <a:t> בגרסאות המתאימות.</a:t>
            </a:r>
          </a:p>
          <a:p>
            <a:pPr algn="r" rtl="1"/>
            <a:r>
              <a:rPr lang="he-IL" sz="2000" dirty="0"/>
              <a:t>בהתקפה הזאת רצינו לבצע גניבת מידע ממכשיר </a:t>
            </a:r>
            <a:r>
              <a:rPr lang="en-US" sz="2000" dirty="0"/>
              <a:t>android</a:t>
            </a:r>
            <a:r>
              <a:rPr lang="he-IL" sz="2000" dirty="0"/>
              <a:t> באמצעות חיבור דרך </a:t>
            </a:r>
            <a:r>
              <a:rPr lang="en-US" sz="2000" dirty="0"/>
              <a:t>BT</a:t>
            </a:r>
            <a:r>
              <a:rPr lang="he-IL" sz="2000" dirty="0"/>
              <a:t>.</a:t>
            </a:r>
          </a:p>
          <a:p>
            <a:pPr algn="r" rtl="1"/>
            <a:r>
              <a:rPr lang="he-IL" sz="2000" dirty="0"/>
              <a:t>שלבי התקיפה:</a:t>
            </a:r>
          </a:p>
          <a:p>
            <a:pPr marL="617220" lvl="1" indent="-342900" algn="r" rtl="1">
              <a:buAutoNum type="arabicPeriod"/>
            </a:pPr>
            <a:r>
              <a:rPr lang="he-IL" sz="1800" dirty="0"/>
              <a:t>הגדרת עצמנו כמשתמש </a:t>
            </a:r>
            <a:r>
              <a:rPr lang="en-US" sz="1800" dirty="0"/>
              <a:t>root</a:t>
            </a:r>
            <a:r>
              <a:rPr lang="he-IL" sz="1800" dirty="0"/>
              <a:t> על מכשיר מהדגם שאותו אנו הולכים לתקוף.</a:t>
            </a:r>
          </a:p>
          <a:p>
            <a:pPr marL="617220" lvl="1" indent="-342900" algn="r" rtl="1">
              <a:buAutoNum type="arabicPeriod"/>
            </a:pPr>
            <a:r>
              <a:rPr lang="he-IL" sz="1800" dirty="0"/>
              <a:t>מציאת הקבצים הרלוונטים על מנת להשתמש בהם בהתקפה שלנו (לשם חישוב </a:t>
            </a:r>
            <a:r>
              <a:rPr lang="en-US" sz="1800" dirty="0"/>
              <a:t>offsets</a:t>
            </a:r>
            <a:r>
              <a:rPr lang="he-IL" sz="1800" dirty="0"/>
              <a:t> וכו’). </a:t>
            </a:r>
          </a:p>
          <a:p>
            <a:pPr marL="274320" lvl="1" indent="0" algn="r" rtl="1">
              <a:buNone/>
            </a:pPr>
            <a:r>
              <a:rPr lang="he-IL" sz="1800" dirty="0"/>
              <a:t>	</a:t>
            </a:r>
            <a:r>
              <a:rPr lang="en-US" sz="1800" dirty="0"/>
              <a:t>Libc.so</a:t>
            </a:r>
            <a:r>
              <a:rPr lang="he-IL" sz="1800" dirty="0"/>
              <a:t> – זו אחראית על ההגדרות של המכשיר, גם רלוונטית להרצת קודים.</a:t>
            </a:r>
          </a:p>
          <a:p>
            <a:pPr marL="274320" lvl="1" indent="0" algn="r" rtl="1">
              <a:buNone/>
            </a:pPr>
            <a:r>
              <a:rPr lang="he-IL" sz="1800" dirty="0"/>
              <a:t>	</a:t>
            </a:r>
            <a:r>
              <a:rPr lang="en-US" sz="1800" dirty="0"/>
              <a:t>Bluetooth.default.so</a:t>
            </a:r>
            <a:r>
              <a:rPr lang="he-IL" sz="1800" dirty="0"/>
              <a:t> – זו אחראית על הגדרות ה-</a:t>
            </a:r>
            <a:r>
              <a:rPr lang="en-US" sz="1800" dirty="0"/>
              <a:t>BT </a:t>
            </a:r>
            <a:r>
              <a:rPr lang="he-IL" sz="1800" dirty="0"/>
              <a:t> במכשיר.</a:t>
            </a:r>
          </a:p>
          <a:p>
            <a:pPr marL="617220" lvl="1" indent="-342900" algn="r" rtl="1">
              <a:buFont typeface="+mj-lt"/>
              <a:buAutoNum type="arabicPeriod" startAt="3"/>
            </a:pPr>
            <a:r>
              <a:rPr lang="he-IL" sz="1800" dirty="0"/>
              <a:t>הוצאת המידע שאנו צריכים מתוך הקבצים שנמצאים במכשיר, על מנת לבצע שינויים במכשיר הנתקף.</a:t>
            </a:r>
          </a:p>
          <a:p>
            <a:pPr marL="617220" lvl="1" indent="-342900" algn="r" rtl="1">
              <a:buAutoNum type="arabicPeriod" startAt="3"/>
            </a:pPr>
            <a:endParaRPr lang="pt-BR" sz="1800" dirty="0"/>
          </a:p>
        </p:txBody>
      </p:sp>
    </p:spTree>
    <p:extLst>
      <p:ext uri="{BB962C8B-B14F-4D97-AF65-F5344CB8AC3E}">
        <p14:creationId xmlns:p14="http://schemas.microsoft.com/office/powerpoint/2010/main" val="1597745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E262-1C6A-47AF-AEB3-D6248997FDC4}"/>
              </a:ext>
            </a:extLst>
          </p:cNvPr>
          <p:cNvSpPr>
            <a:spLocks noGrp="1"/>
          </p:cNvSpPr>
          <p:nvPr>
            <p:ph type="title"/>
          </p:nvPr>
        </p:nvSpPr>
        <p:spPr/>
        <p:txBody>
          <a:bodyPr>
            <a:normAutofit fontScale="90000"/>
          </a:bodyPr>
          <a:lstStyle/>
          <a:p>
            <a:pPr algn="r" rtl="1"/>
            <a:r>
              <a:rPr lang="he-IL" dirty="0"/>
              <a:t>הרעיון השני: </a:t>
            </a:r>
            <a:br>
              <a:rPr lang="he-IL" dirty="0"/>
            </a:br>
            <a:r>
              <a:rPr lang="he-IL" dirty="0"/>
              <a:t>	גניבת מידע מרכיב באמצעות  </a:t>
            </a:r>
            <a:r>
              <a:rPr lang="en-US" dirty="0"/>
              <a:t>BT</a:t>
            </a:r>
            <a:endParaRPr lang="en-IL" dirty="0"/>
          </a:p>
        </p:txBody>
      </p:sp>
      <p:sp>
        <p:nvSpPr>
          <p:cNvPr id="3" name="Content Placeholder 2">
            <a:extLst>
              <a:ext uri="{FF2B5EF4-FFF2-40B4-BE49-F238E27FC236}">
                <a16:creationId xmlns:a16="http://schemas.microsoft.com/office/drawing/2014/main" id="{92A73C6A-EEB0-452F-8106-B8A26FE93898}"/>
              </a:ext>
            </a:extLst>
          </p:cNvPr>
          <p:cNvSpPr>
            <a:spLocks noGrp="1"/>
          </p:cNvSpPr>
          <p:nvPr>
            <p:ph idx="1"/>
          </p:nvPr>
        </p:nvSpPr>
        <p:spPr/>
        <p:txBody>
          <a:bodyPr>
            <a:normAutofit/>
          </a:bodyPr>
          <a:lstStyle/>
          <a:p>
            <a:pPr marL="617220" lvl="1" indent="-342900" algn="r" rtl="1">
              <a:buFont typeface="+mj-lt"/>
              <a:buAutoNum type="arabicPeriod" startAt="4"/>
            </a:pPr>
            <a:r>
              <a:rPr lang="he-IL" sz="1800" dirty="0"/>
              <a:t>נבצע סריקה של המכשירים בסביבתנו.</a:t>
            </a:r>
          </a:p>
          <a:p>
            <a:pPr marL="617220" lvl="1" indent="-342900" algn="r" rtl="1">
              <a:buAutoNum type="arabicPeriod" startAt="4"/>
            </a:pPr>
            <a:r>
              <a:rPr lang="he-IL" sz="1800" dirty="0"/>
              <a:t>בתהליך החיבור למכשיר הנבחר מהגרסה שאותה חקרנו, נשתמש במידע שהוצאנו בשלבים הראשונים כדי 'לעבוד' על תהליך ההתחברות ובאמצעות ה-</a:t>
            </a:r>
            <a:r>
              <a:rPr lang="en-US" sz="1800" dirty="0"/>
              <a:t>offsets</a:t>
            </a:r>
            <a:r>
              <a:rPr lang="he-IL" sz="1800" dirty="0"/>
              <a:t> שמצאנו לגרום לכך שאנו שולטים במכשיר.</a:t>
            </a:r>
          </a:p>
          <a:p>
            <a:pPr marL="274320" lvl="1" indent="0" algn="r" rtl="1">
              <a:buNone/>
            </a:pPr>
            <a:endParaRPr lang="he-IL" sz="1800" dirty="0"/>
          </a:p>
          <a:p>
            <a:pPr marL="274320" lvl="1" indent="0" algn="r" rtl="1">
              <a:buNone/>
            </a:pPr>
            <a:r>
              <a:rPr lang="he-IL" sz="1800" dirty="0"/>
              <a:t>לצערנו תקיפה זו לא צלחה בעקבות בעיות בעבודה עם </a:t>
            </a:r>
            <a:r>
              <a:rPr lang="pt-BR" sz="1800" dirty="0"/>
              <a:t>android</a:t>
            </a:r>
            <a:r>
              <a:rPr lang="he-IL" sz="1800" dirty="0"/>
              <a:t> ובהשגת הרשאות </a:t>
            </a:r>
            <a:r>
              <a:rPr lang="en-US" sz="1800" dirty="0"/>
              <a:t>root</a:t>
            </a:r>
            <a:r>
              <a:rPr lang="he-IL" sz="1800" dirty="0"/>
              <a:t> למכשירים שניסינו לעבוד איתם.</a:t>
            </a:r>
            <a:endParaRPr lang="en-US" sz="1800" dirty="0"/>
          </a:p>
          <a:p>
            <a:pPr marL="274320" lvl="1" indent="0" algn="r" rtl="1">
              <a:buNone/>
            </a:pPr>
            <a:endParaRPr lang="en-US" sz="1800" dirty="0"/>
          </a:p>
          <a:p>
            <a:pPr marL="274320" lvl="1" indent="0">
              <a:buNone/>
            </a:pPr>
            <a:r>
              <a:rPr lang="pt-BR" sz="1800" dirty="0"/>
              <a:t>GitHub</a:t>
            </a:r>
            <a:r>
              <a:rPr lang="en-US" sz="1800" dirty="0"/>
              <a:t>: </a:t>
            </a:r>
            <a:r>
              <a:rPr lang="en-US" sz="1800" dirty="0">
                <a:hlinkClick r:id="rId3"/>
              </a:rPr>
              <a:t>https://github.com/wireless-network-safety/BT_2</a:t>
            </a:r>
            <a:endParaRPr lang="he-IL" sz="1800" dirty="0"/>
          </a:p>
          <a:p>
            <a:pPr marL="617220" lvl="1" indent="-342900" algn="r" rtl="1">
              <a:buAutoNum type="arabicPeriod"/>
            </a:pPr>
            <a:endParaRPr lang="he-IL" sz="1800" dirty="0"/>
          </a:p>
          <a:p>
            <a:pPr marL="617220" lvl="1" indent="-342900" algn="r" rtl="1">
              <a:buAutoNum type="arabicPeriod"/>
            </a:pPr>
            <a:endParaRPr lang="pt-BR" sz="1800" dirty="0"/>
          </a:p>
        </p:txBody>
      </p:sp>
    </p:spTree>
    <p:extLst>
      <p:ext uri="{BB962C8B-B14F-4D97-AF65-F5344CB8AC3E}">
        <p14:creationId xmlns:p14="http://schemas.microsoft.com/office/powerpoint/2010/main" val="1978046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E262-1C6A-47AF-AEB3-D6248997FDC4}"/>
              </a:ext>
            </a:extLst>
          </p:cNvPr>
          <p:cNvSpPr>
            <a:spLocks noGrp="1"/>
          </p:cNvSpPr>
          <p:nvPr>
            <p:ph type="title"/>
          </p:nvPr>
        </p:nvSpPr>
        <p:spPr/>
        <p:txBody>
          <a:bodyPr>
            <a:normAutofit/>
          </a:bodyPr>
          <a:lstStyle/>
          <a:p>
            <a:pPr algn="r" rtl="1"/>
            <a:r>
              <a:rPr lang="he-IL" dirty="0"/>
              <a:t>אבל המציאות...</a:t>
            </a:r>
            <a:endParaRPr lang="en-IL" dirty="0"/>
          </a:p>
        </p:txBody>
      </p:sp>
      <p:sp>
        <p:nvSpPr>
          <p:cNvPr id="3" name="Content Placeholder 2">
            <a:extLst>
              <a:ext uri="{FF2B5EF4-FFF2-40B4-BE49-F238E27FC236}">
                <a16:creationId xmlns:a16="http://schemas.microsoft.com/office/drawing/2014/main" id="{92A73C6A-EEB0-452F-8106-B8A26FE93898}"/>
              </a:ext>
            </a:extLst>
          </p:cNvPr>
          <p:cNvSpPr>
            <a:spLocks noGrp="1"/>
          </p:cNvSpPr>
          <p:nvPr>
            <p:ph idx="1"/>
          </p:nvPr>
        </p:nvSpPr>
        <p:spPr/>
        <p:txBody>
          <a:bodyPr/>
          <a:lstStyle/>
          <a:p>
            <a:pPr algn="r" rtl="1"/>
            <a:r>
              <a:rPr lang="he-IL" dirty="0"/>
              <a:t>קשה מאוד!</a:t>
            </a:r>
          </a:p>
          <a:p>
            <a:pPr algn="r" rtl="1"/>
            <a:r>
              <a:rPr lang="he-IL" dirty="0"/>
              <a:t>לצערנו לא הצלחנו לבצע את שני הרעיונות שהצגנו עד כה לאור הבעיות שנתקלנו בהן.</a:t>
            </a:r>
          </a:p>
          <a:p>
            <a:pPr algn="r" rtl="1"/>
            <a:r>
              <a:rPr lang="he-IL" dirty="0"/>
              <a:t>העבודה עם </a:t>
            </a:r>
            <a:r>
              <a:rPr lang="en-US" dirty="0"/>
              <a:t>BT</a:t>
            </a:r>
            <a:r>
              <a:rPr lang="he-IL" dirty="0"/>
              <a:t> הייתה מאתגרת במיוחד.</a:t>
            </a:r>
          </a:p>
          <a:p>
            <a:pPr algn="r" rtl="1"/>
            <a:r>
              <a:rPr lang="he-IL" dirty="0"/>
              <a:t>בנוסף, אין ברשותנו מכשירים נוספים מלבד מחשבים וסלולאריים אשר עושים שימוש ב-</a:t>
            </a:r>
            <a:r>
              <a:rPr lang="en-US" dirty="0"/>
              <a:t>BT</a:t>
            </a:r>
            <a:r>
              <a:rPr lang="he-IL" dirty="0"/>
              <a:t>.</a:t>
            </a:r>
          </a:p>
          <a:p>
            <a:pPr algn="r" rtl="1"/>
            <a:r>
              <a:rPr lang="he-IL" dirty="0"/>
              <a:t>לאחר נסיונות ומאמצים רבים, החלטנו לעבור לאופציה אחרת והיא תקיפה ברשת </a:t>
            </a:r>
            <a:r>
              <a:rPr lang="en-US" dirty="0"/>
              <a:t>Wi-Fi</a:t>
            </a:r>
            <a:r>
              <a:rPr lang="he-IL" dirty="0"/>
              <a:t>.</a:t>
            </a:r>
            <a:endParaRPr lang="pt-BR" dirty="0"/>
          </a:p>
        </p:txBody>
      </p:sp>
    </p:spTree>
    <p:extLst>
      <p:ext uri="{BB962C8B-B14F-4D97-AF65-F5344CB8AC3E}">
        <p14:creationId xmlns:p14="http://schemas.microsoft.com/office/powerpoint/2010/main" val="29848239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E262-1C6A-47AF-AEB3-D6248997FDC4}"/>
              </a:ext>
            </a:extLst>
          </p:cNvPr>
          <p:cNvSpPr>
            <a:spLocks noGrp="1"/>
          </p:cNvSpPr>
          <p:nvPr>
            <p:ph type="title"/>
          </p:nvPr>
        </p:nvSpPr>
        <p:spPr/>
        <p:txBody>
          <a:bodyPr/>
          <a:lstStyle/>
          <a:p>
            <a:pPr algn="r" rtl="1"/>
            <a:r>
              <a:rPr lang="he-IL" dirty="0"/>
              <a:t>המוצא: גניבת מידע ברשת </a:t>
            </a:r>
            <a:r>
              <a:rPr lang="en-US" dirty="0"/>
              <a:t>Wi-Fi</a:t>
            </a:r>
            <a:endParaRPr lang="en-IL" dirty="0"/>
          </a:p>
        </p:txBody>
      </p:sp>
      <p:sp>
        <p:nvSpPr>
          <p:cNvPr id="3" name="Content Placeholder 2">
            <a:extLst>
              <a:ext uri="{FF2B5EF4-FFF2-40B4-BE49-F238E27FC236}">
                <a16:creationId xmlns:a16="http://schemas.microsoft.com/office/drawing/2014/main" id="{92A73C6A-EEB0-452F-8106-B8A26FE93898}"/>
              </a:ext>
            </a:extLst>
          </p:cNvPr>
          <p:cNvSpPr>
            <a:spLocks noGrp="1"/>
          </p:cNvSpPr>
          <p:nvPr>
            <p:ph idx="1"/>
          </p:nvPr>
        </p:nvSpPr>
        <p:spPr/>
        <p:txBody>
          <a:bodyPr>
            <a:noAutofit/>
          </a:bodyPr>
          <a:lstStyle/>
          <a:p>
            <a:pPr algn="r" rtl="1"/>
            <a:r>
              <a:rPr lang="he-IL" sz="2400" dirty="0"/>
              <a:t>המטרה שלנו בפרויקט היא לבצע תקיפת </a:t>
            </a:r>
            <a:r>
              <a:rPr lang="en-US" sz="2400" dirty="0"/>
              <a:t>Man in the Middle</a:t>
            </a:r>
            <a:r>
              <a:rPr lang="he-IL" sz="2400" dirty="0"/>
              <a:t> בין שני רכיבים ברשת </a:t>
            </a:r>
            <a:r>
              <a:rPr lang="en-US" sz="2400" dirty="0"/>
              <a:t>Wi-Fi</a:t>
            </a:r>
            <a:r>
              <a:rPr lang="he-IL" sz="2400" dirty="0"/>
              <a:t>.</a:t>
            </a:r>
          </a:p>
          <a:p>
            <a:pPr algn="r" rtl="1"/>
            <a:r>
              <a:rPr lang="he-IL" sz="2400" dirty="0"/>
              <a:t>שלבי התקיפה יהיו כדלקמן:</a:t>
            </a:r>
          </a:p>
          <a:p>
            <a:pPr marL="617220" lvl="1" indent="-342900" algn="r" rtl="1">
              <a:buFont typeface="+mj-lt"/>
              <a:buAutoNum type="arabicPeriod"/>
            </a:pPr>
            <a:r>
              <a:rPr lang="he-IL" sz="2000" dirty="0"/>
              <a:t>סריקת הרשתות בסביבתנו</a:t>
            </a:r>
          </a:p>
          <a:p>
            <a:pPr marL="617220" lvl="1" indent="-342900" algn="r" rtl="1">
              <a:buFont typeface="+mj-lt"/>
              <a:buAutoNum type="arabicPeriod"/>
            </a:pPr>
            <a:r>
              <a:rPr lang="he-IL" sz="2000" dirty="0"/>
              <a:t>כניסה לרשת </a:t>
            </a:r>
          </a:p>
          <a:p>
            <a:pPr lvl="2" algn="r" rtl="1"/>
            <a:r>
              <a:rPr lang="he-IL" sz="1800" dirty="0"/>
              <a:t>התמודדות עם רשת שלא מוגדרת בה סיסמא</a:t>
            </a:r>
          </a:p>
          <a:p>
            <a:pPr lvl="2" algn="r" rtl="1"/>
            <a:r>
              <a:rPr lang="he-IL" sz="1800" dirty="0"/>
              <a:t>התמודדות עם רשת אשר </a:t>
            </a:r>
            <a:r>
              <a:rPr lang="he-IL" sz="1800" b="1" dirty="0"/>
              <a:t>כן</a:t>
            </a:r>
            <a:r>
              <a:rPr lang="he-IL" sz="1800" dirty="0"/>
              <a:t> מוגדרת בה סיסמא</a:t>
            </a:r>
          </a:p>
          <a:p>
            <a:pPr marL="617220" lvl="1" indent="-342900" algn="r" rtl="1">
              <a:buFont typeface="+mj-lt"/>
              <a:buAutoNum type="arabicPeriod"/>
            </a:pPr>
            <a:r>
              <a:rPr lang="he-IL" sz="2000" dirty="0"/>
              <a:t>ביצוע </a:t>
            </a:r>
            <a:r>
              <a:rPr lang="en-US" sz="2000" dirty="0"/>
              <a:t>MITM</a:t>
            </a:r>
            <a:r>
              <a:rPr lang="he-IL" sz="2000" dirty="0"/>
              <a:t> ע"י הסנפת התעבורה בין שני רכיבים ברשת</a:t>
            </a:r>
          </a:p>
          <a:p>
            <a:pPr marL="274320" lvl="1" indent="0" algn="r" rtl="1">
              <a:buNone/>
            </a:pPr>
            <a:endParaRPr lang="he-IL" sz="2000" dirty="0"/>
          </a:p>
          <a:p>
            <a:pPr marL="274320" lvl="1" indent="0" algn="l">
              <a:buNone/>
            </a:pPr>
            <a:r>
              <a:rPr lang="en-US" sz="2000" dirty="0"/>
              <a:t>GitHub: </a:t>
            </a:r>
            <a:r>
              <a:rPr lang="en-US" sz="2000" dirty="0">
                <a:hlinkClick r:id="rId2"/>
              </a:rPr>
              <a:t>https://github.com/wireless-network-safety/WiFi</a:t>
            </a:r>
            <a:endParaRPr lang="he-IL" sz="2000" dirty="0"/>
          </a:p>
        </p:txBody>
      </p:sp>
    </p:spTree>
    <p:extLst>
      <p:ext uri="{BB962C8B-B14F-4D97-AF65-F5344CB8AC3E}">
        <p14:creationId xmlns:p14="http://schemas.microsoft.com/office/powerpoint/2010/main" val="1760737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4D93-EBBE-417A-B4B5-09EE9F3D25D5}"/>
              </a:ext>
            </a:extLst>
          </p:cNvPr>
          <p:cNvSpPr>
            <a:spLocks noGrp="1"/>
          </p:cNvSpPr>
          <p:nvPr>
            <p:ph type="title"/>
          </p:nvPr>
        </p:nvSpPr>
        <p:spPr/>
        <p:txBody>
          <a:bodyPr>
            <a:normAutofit fontScale="90000"/>
          </a:bodyPr>
          <a:lstStyle/>
          <a:p>
            <a:pPr algn="r" rtl="1"/>
            <a:r>
              <a:rPr lang="he-IL" dirty="0"/>
              <a:t>שלב ראשון: סריקת רשתות ה-</a:t>
            </a:r>
            <a:r>
              <a:rPr lang="en-US" dirty="0"/>
              <a:t>Wi-Fi</a:t>
            </a:r>
            <a:r>
              <a:rPr lang="he-IL" dirty="0"/>
              <a:t> בסביבתנו</a:t>
            </a:r>
            <a:endParaRPr lang="en-IL" dirty="0"/>
          </a:p>
        </p:txBody>
      </p:sp>
      <p:sp>
        <p:nvSpPr>
          <p:cNvPr id="3" name="Content Placeholder 2">
            <a:extLst>
              <a:ext uri="{FF2B5EF4-FFF2-40B4-BE49-F238E27FC236}">
                <a16:creationId xmlns:a16="http://schemas.microsoft.com/office/drawing/2014/main" id="{951B8E9F-B5DE-4538-9C91-6E40F8D05C5A}"/>
              </a:ext>
            </a:extLst>
          </p:cNvPr>
          <p:cNvSpPr>
            <a:spLocks noGrp="1"/>
          </p:cNvSpPr>
          <p:nvPr>
            <p:ph idx="1"/>
          </p:nvPr>
        </p:nvSpPr>
        <p:spPr/>
        <p:txBody>
          <a:bodyPr/>
          <a:lstStyle/>
          <a:p>
            <a:pPr algn="r" rtl="1"/>
            <a:r>
              <a:rPr lang="he-IL" dirty="0"/>
              <a:t>שלב זה בפרויקט שלנו דומה מאוד לשלב הראשון במטלה הראשונה אשר ניתנה בקורס.</a:t>
            </a:r>
          </a:p>
          <a:p>
            <a:pPr algn="r" rtl="1"/>
            <a:r>
              <a:rPr lang="he-IL" dirty="0"/>
              <a:t>השתמשנו בשלב זה בקוד שלנו מהמטלה הראשונה, כאשר ביצענו בו שינויים ושיפורים.</a:t>
            </a:r>
          </a:p>
          <a:p>
            <a:pPr algn="r" rtl="1"/>
            <a:r>
              <a:rPr lang="he-IL" dirty="0"/>
              <a:t>בקובץ </a:t>
            </a:r>
            <a:r>
              <a:rPr lang="en-US" dirty="0"/>
              <a:t>NetSav4.py</a:t>
            </a:r>
            <a:r>
              <a:rPr lang="he-IL" dirty="0"/>
              <a:t> ניתן לראות את הפונקציה </a:t>
            </a:r>
            <a:r>
              <a:rPr lang="en-US" dirty="0"/>
              <a:t>sniffpackets</a:t>
            </a:r>
            <a:r>
              <a:rPr lang="he-IL" dirty="0"/>
              <a:t> אשר היא אחראית על סריקת הרשתות בסביבתנו.</a:t>
            </a:r>
          </a:p>
          <a:p>
            <a:pPr algn="r" rtl="1"/>
            <a:r>
              <a:rPr lang="he-IL" dirty="0"/>
              <a:t>היא בודקת אילו רשתות קיימות, האם התעבורה מוצפנת, ופרטים על הרשתות.</a:t>
            </a:r>
          </a:p>
          <a:p>
            <a:pPr algn="r" rtl="1"/>
            <a:r>
              <a:rPr lang="he-IL" dirty="0"/>
              <a:t>לאחר שלב הסריקה, נוכל לראות את פרטי הרשתות, כפי שמוצג בתמונה הבאה:</a:t>
            </a:r>
            <a:endParaRPr lang="en-IL" dirty="0"/>
          </a:p>
        </p:txBody>
      </p:sp>
      <p:graphicFrame>
        <p:nvGraphicFramePr>
          <p:cNvPr id="4" name="Object 3">
            <a:extLst>
              <a:ext uri="{FF2B5EF4-FFF2-40B4-BE49-F238E27FC236}">
                <a16:creationId xmlns:a16="http://schemas.microsoft.com/office/drawing/2014/main" id="{C2271544-1FC2-4244-8111-A3E9B9CEC00F}"/>
              </a:ext>
            </a:extLst>
          </p:cNvPr>
          <p:cNvGraphicFramePr>
            <a:graphicFrameLocks noChangeAspect="1"/>
          </p:cNvGraphicFramePr>
          <p:nvPr>
            <p:extLst>
              <p:ext uri="{D42A27DB-BD31-4B8C-83A1-F6EECF244321}">
                <p14:modId xmlns:p14="http://schemas.microsoft.com/office/powerpoint/2010/main" val="1759358558"/>
              </p:ext>
            </p:extLst>
          </p:nvPr>
        </p:nvGraphicFramePr>
        <p:xfrm>
          <a:off x="1486478" y="2244148"/>
          <a:ext cx="760413" cy="547688"/>
        </p:xfrm>
        <a:graphic>
          <a:graphicData uri="http://schemas.openxmlformats.org/presentationml/2006/ole">
            <mc:AlternateContent xmlns:mc="http://schemas.openxmlformats.org/markup-compatibility/2006">
              <mc:Choice xmlns:v="urn:schemas-microsoft-com:vml" Requires="v">
                <p:oleObj spid="_x0000_s1062" name="Packager Shell Object" showAsIcon="1" r:id="rId3" imgW="760320" imgH="547920" progId="Package">
                  <p:embed/>
                </p:oleObj>
              </mc:Choice>
              <mc:Fallback>
                <p:oleObj name="Packager Shell Object" showAsIcon="1" r:id="rId3" imgW="760320" imgH="547920" progId="Package">
                  <p:embed/>
                  <p:pic>
                    <p:nvPicPr>
                      <p:cNvPr id="4" name="Object 3">
                        <a:extLst>
                          <a:ext uri="{FF2B5EF4-FFF2-40B4-BE49-F238E27FC236}">
                            <a16:creationId xmlns:a16="http://schemas.microsoft.com/office/drawing/2014/main" id="{C2271544-1FC2-4244-8111-A3E9B9CEC00F}"/>
                          </a:ext>
                        </a:extLst>
                      </p:cNvPr>
                      <p:cNvPicPr/>
                      <p:nvPr/>
                    </p:nvPicPr>
                    <p:blipFill>
                      <a:blip r:embed="rId4"/>
                      <a:stretch>
                        <a:fillRect/>
                      </a:stretch>
                    </p:blipFill>
                    <p:spPr>
                      <a:xfrm>
                        <a:off x="1486478" y="2244148"/>
                        <a:ext cx="760413" cy="547688"/>
                      </a:xfrm>
                      <a:prstGeom prst="rect">
                        <a:avLst/>
                      </a:prstGeom>
                    </p:spPr>
                  </p:pic>
                </p:oleObj>
              </mc:Fallback>
            </mc:AlternateContent>
          </a:graphicData>
        </a:graphic>
      </p:graphicFrame>
    </p:spTree>
    <p:extLst>
      <p:ext uri="{BB962C8B-B14F-4D97-AF65-F5344CB8AC3E}">
        <p14:creationId xmlns:p14="http://schemas.microsoft.com/office/powerpoint/2010/main" val="40975533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TM03457510[[fn=Savon]]</Template>
  <TotalTime>493</TotalTime>
  <Words>1987</Words>
  <Application>Microsoft Office PowerPoint</Application>
  <PresentationFormat>Widescreen</PresentationFormat>
  <Paragraphs>150</Paragraphs>
  <Slides>27</Slides>
  <Notes>4</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2" baseType="lpstr">
      <vt:lpstr>Calibri</vt:lpstr>
      <vt:lpstr>Century Gothic</vt:lpstr>
      <vt:lpstr>Garamond</vt:lpstr>
      <vt:lpstr>Savon</vt:lpstr>
      <vt:lpstr>Packager Shell Object</vt:lpstr>
      <vt:lpstr>פרויקט סיום: הגנת רשתות</vt:lpstr>
      <vt:lpstr>הרעיון המקורי:   גניבת מידע מרכיב באמצעות  BT</vt:lpstr>
      <vt:lpstr>שלב ראשון: סריקת מכשירי BT</vt:lpstr>
      <vt:lpstr>שלב שני: חיבור למכשיר BT</vt:lpstr>
      <vt:lpstr>הרעיון השני:   גניבת מידע מרכיב באמצעות  BT</vt:lpstr>
      <vt:lpstr>הרעיון השני:   גניבת מידע מרכיב באמצעות  BT</vt:lpstr>
      <vt:lpstr>אבל המציאות...</vt:lpstr>
      <vt:lpstr>המוצא: גניבת מידע ברשת Wi-Fi</vt:lpstr>
      <vt:lpstr>שלב ראשון: סריקת רשתות ה-Wi-Fi בסביבתנו</vt:lpstr>
      <vt:lpstr>PowerPoint Presentation</vt:lpstr>
      <vt:lpstr>שלב ראשון: הגנה מפני השלב הראשון</vt:lpstr>
      <vt:lpstr>שלב שני: כניסה לרשת שבחרנו</vt:lpstr>
      <vt:lpstr>שלב שני: כניסה לרשת שבחרנו</vt:lpstr>
      <vt:lpstr>שלב שני: כניסה לרשת שבחרנו</vt:lpstr>
      <vt:lpstr>שלב שני: כניסה לרשת שבחרנו</vt:lpstr>
      <vt:lpstr>שלב שני: כניסה לרשת שבחרנו</vt:lpstr>
      <vt:lpstr>שלב שני: כניסה לרשת שבחרנו</vt:lpstr>
      <vt:lpstr>שלב שני: כניסה לרשת שבחרנו</vt:lpstr>
      <vt:lpstr>שלב שני: הגנה מפני השלב השני</vt:lpstr>
      <vt:lpstr>PowerPoint Presentation</vt:lpstr>
      <vt:lpstr>PowerPoint Presentation</vt:lpstr>
      <vt:lpstr>שלב שלישי: ביצוע MITM ע"י הסנפת התעבורה בין שני רכיבים ברשת</vt:lpstr>
      <vt:lpstr>שלב שלישי: ביצוע MITM ע"י הסנפת התעבורה בין שני רכיבים ברשת</vt:lpstr>
      <vt:lpstr>PowerPoint Presentation</vt:lpstr>
      <vt:lpstr>PowerPoint Presentation</vt:lpstr>
      <vt:lpstr>PowerPoint Presentation</vt:lpstr>
      <vt:lpstr>שלב שלישי: הגנה מפני השלב השלישי</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פרויקט סיום: הגנת רשתות</dc:title>
  <dc:creator>Ando</dc:creator>
  <cp:lastModifiedBy>Ando</cp:lastModifiedBy>
  <cp:revision>58</cp:revision>
  <dcterms:created xsi:type="dcterms:W3CDTF">2019-07-18T13:57:05Z</dcterms:created>
  <dcterms:modified xsi:type="dcterms:W3CDTF">2019-07-25T09:31:28Z</dcterms:modified>
</cp:coreProperties>
</file>

<file path=docProps/thumbnail.jpeg>
</file>